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357" r:id="rId2"/>
    <p:sldId id="256" r:id="rId3"/>
    <p:sldId id="353" r:id="rId4"/>
    <p:sldId id="354" r:id="rId5"/>
    <p:sldId id="355" r:id="rId6"/>
    <p:sldId id="346" r:id="rId7"/>
    <p:sldId id="356" r:id="rId8"/>
    <p:sldId id="351" r:id="rId9"/>
    <p:sldId id="347" r:id="rId10"/>
    <p:sldId id="348" r:id="rId11"/>
    <p:sldId id="349" r:id="rId12"/>
    <p:sldId id="352" r:id="rId13"/>
    <p:sldId id="35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DE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660"/>
  </p:normalViewPr>
  <p:slideViewPr>
    <p:cSldViewPr snapToGrid="0">
      <p:cViewPr varScale="1">
        <p:scale>
          <a:sx n="81" d="100"/>
          <a:sy n="81" d="100"/>
        </p:scale>
        <p:origin x="27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-4to\DATA\LITTORAL\VIGIE%20DES%20HAVRES\base%20de%20donn&#233;es%202019\Donn&#233;es%20vigie%20des%20havres%20201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-4to\DATA\LITTORAL\VIGIE%20DES%20HAVRES\base%20de%20donn&#233;es%202019\Donn&#233;es%20vigie%20des%20havres%20201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-4to\DATA\LITTORAL\VIGIE%20DES%20HAVRES\base%20de%20donn&#233;es%202019\Donn&#233;es%20vigie%20des%20havres%202019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-4to\DATA\LITTORAL\VIGIE%20DES%20HAVRES\base%20de%20donn&#233;es%202019\Donn&#233;es%20vigie%20des%20havres%202019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nas-4to\DATA\LITTORAL\VIGIE%20DES%20HAVRES\base%20de%20donn&#233;es%202019\Donn&#233;es%20vigie%20des%20havres%202019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Répartition</a:t>
            </a:r>
            <a:r>
              <a:rPr lang="fr-FR" baseline="0"/>
              <a:t> des observations sur 2019</a:t>
            </a:r>
            <a:endParaRPr lang="fr-F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Répartition</a:t>
            </a:r>
            <a:r>
              <a:rPr lang="fr-FR" baseline="0"/>
              <a:t> des observations sur 2019</a:t>
            </a:r>
            <a:endParaRPr lang="fr-FR"/>
          </a:p>
        </c:rich>
      </c:tx>
      <c:layout>
        <c:manualLayout>
          <c:xMode val="edge"/>
          <c:yMode val="edge"/>
          <c:x val="0.27819106821720491"/>
          <c:y val="3.07801764891694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Quantité</a:t>
            </a:r>
            <a:r>
              <a:rPr lang="fr-FR" baseline="0"/>
              <a:t> d'o</a:t>
            </a:r>
            <a:r>
              <a:rPr lang="fr-FR"/>
              <a:t>bservation 2019</a:t>
            </a:r>
            <a:r>
              <a:rPr lang="fr-FR" baseline="0"/>
              <a:t> </a:t>
            </a:r>
            <a:endParaRPr lang="fr-FR"/>
          </a:p>
        </c:rich>
      </c:tx>
      <c:layout>
        <c:manualLayout>
          <c:xMode val="edge"/>
          <c:yMode val="edge"/>
          <c:x val="0.26565266841644797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4.8358705161854761E-2"/>
          <c:y val="0.18097222222222226"/>
          <c:w val="0.9155301837270341"/>
          <c:h val="0.614984324876057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Feuil3!$A$2:$A$13</c:f>
              <c:strCache>
                <c:ptCount val="12"/>
                <c:pt idx="0">
                  <c:v>Janvier_2019</c:v>
                </c:pt>
                <c:pt idx="1">
                  <c:v>Février_2019</c:v>
                </c:pt>
                <c:pt idx="2">
                  <c:v>Mars_2019</c:v>
                </c:pt>
                <c:pt idx="3">
                  <c:v>Avril_2019</c:v>
                </c:pt>
                <c:pt idx="4">
                  <c:v>Mai_2019</c:v>
                </c:pt>
                <c:pt idx="5">
                  <c:v>Juin_2019</c:v>
                </c:pt>
                <c:pt idx="6">
                  <c:v>Juillet_2019</c:v>
                </c:pt>
                <c:pt idx="7">
                  <c:v>Août_2019</c:v>
                </c:pt>
                <c:pt idx="8">
                  <c:v>Septembre_2019</c:v>
                </c:pt>
                <c:pt idx="9">
                  <c:v>Octobre_2019</c:v>
                </c:pt>
                <c:pt idx="10">
                  <c:v>Novembre_2019</c:v>
                </c:pt>
                <c:pt idx="11">
                  <c:v>Décembre_2019</c:v>
                </c:pt>
              </c:strCache>
            </c:strRef>
          </c:cat>
          <c:val>
            <c:numRef>
              <c:f>Feuil3!$I$2:$I$13</c:f>
              <c:numCache>
                <c:formatCode>General</c:formatCode>
                <c:ptCount val="12"/>
                <c:pt idx="0">
                  <c:v>23</c:v>
                </c:pt>
                <c:pt idx="1">
                  <c:v>10</c:v>
                </c:pt>
                <c:pt idx="2">
                  <c:v>9</c:v>
                </c:pt>
                <c:pt idx="3">
                  <c:v>23</c:v>
                </c:pt>
                <c:pt idx="4">
                  <c:v>10</c:v>
                </c:pt>
                <c:pt idx="5">
                  <c:v>8</c:v>
                </c:pt>
                <c:pt idx="6">
                  <c:v>4</c:v>
                </c:pt>
                <c:pt idx="7">
                  <c:v>6</c:v>
                </c:pt>
                <c:pt idx="8">
                  <c:v>11</c:v>
                </c:pt>
                <c:pt idx="9">
                  <c:v>6</c:v>
                </c:pt>
                <c:pt idx="10">
                  <c:v>10</c:v>
                </c:pt>
                <c:pt idx="1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842272"/>
        <c:axId val="205842656"/>
      </c:barChart>
      <c:catAx>
        <c:axId val="20584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42656"/>
        <c:crosses val="autoZero"/>
        <c:auto val="1"/>
        <c:lblAlgn val="ctr"/>
        <c:lblOffset val="100"/>
        <c:noMultiLvlLbl val="0"/>
      </c:catAx>
      <c:valAx>
        <c:axId val="205842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5842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Répartition</a:t>
            </a:r>
            <a:r>
              <a:rPr lang="fr-FR" baseline="0"/>
              <a:t> des observations sur 2019</a:t>
            </a:r>
            <a:endParaRPr lang="fr-F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57716198456648E-2"/>
          <c:y val="0.74979966697031786"/>
          <c:w val="0.90635589952111906"/>
          <c:h val="0.229317464545712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Répartition des observations sur 2019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1829998954115558E-2"/>
                  <c:y val="0.1967501458151064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Feuil3!$B$1:$H$1</c:f>
              <c:strCache>
                <c:ptCount val="7"/>
                <c:pt idx="0">
                  <c:v>Echouage oiseaux</c:v>
                </c:pt>
                <c:pt idx="1">
                  <c:v>Echouage animaux marins</c:v>
                </c:pt>
                <c:pt idx="2">
                  <c:v>Erosion dunaire</c:v>
                </c:pt>
                <c:pt idx="3">
                  <c:v>Biodiversité</c:v>
                </c:pt>
                <c:pt idx="4">
                  <c:v>Espèces invasives</c:v>
                </c:pt>
                <c:pt idx="5">
                  <c:v>Pollution, Déchets</c:v>
                </c:pt>
                <c:pt idx="6">
                  <c:v>Usages, activités humaines</c:v>
                </c:pt>
              </c:strCache>
            </c:strRef>
          </c:cat>
          <c:val>
            <c:numRef>
              <c:f>Feuil3!$B$14:$H$14</c:f>
              <c:numCache>
                <c:formatCode>General</c:formatCode>
                <c:ptCount val="7"/>
                <c:pt idx="0">
                  <c:v>27</c:v>
                </c:pt>
                <c:pt idx="1">
                  <c:v>23</c:v>
                </c:pt>
                <c:pt idx="2">
                  <c:v>3</c:v>
                </c:pt>
                <c:pt idx="3">
                  <c:v>58</c:v>
                </c:pt>
                <c:pt idx="4">
                  <c:v>0</c:v>
                </c:pt>
                <c:pt idx="5">
                  <c:v>5</c:v>
                </c:pt>
                <c:pt idx="6">
                  <c:v>9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0.63022910255232145"/>
          <c:y val="0.30349897770521861"/>
          <c:w val="0.35189897607962939"/>
          <c:h val="0.5071359780811758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1BB75-066D-400A-90E6-2508144E7F28}" type="datetimeFigureOut">
              <a:rPr lang="fr-FR" smtClean="0"/>
              <a:t>05/02/2020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44DD0D-B423-4C6E-9F87-CF250D3F526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79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44DD0D-B423-4C6E-9F87-CF250D3F526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277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0CB04-DBDC-4DBB-AFA5-2894BB053D3E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E33DA-2F77-4E17-92E8-D046BFB68233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DE6AF-91BB-48DD-A40D-94CE1646C7E1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14BD1-8594-4E7A-8CC3-4B0ACCB5B767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D4A7E-5755-48FD-8683-78972B07EA04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DA7DC6-72A5-4128-968E-2EAB20C4BD34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76EAF-900B-4EE4-B26B-03A4E9A6E4BC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DBD58-6A47-4B29-96EE-E3140B3871E6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2A8514F9-8530-4199-9290-CBD539BB1282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5C60B-C553-477C-BDED-329704CC6888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18906" y="-249401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8BB9E-86A1-42A2-96A4-D15FC759B549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439A7-A494-4D02-94D9-7D35DCAF3318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F33F-AB99-4CC8-BF00-30D492D17CC9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FD4C-5DE5-4AEA-B980-57E4810EA684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ED766-2737-4A43-AFB5-0E9B1252493C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4BC9-4115-40FD-8CF5-BFE162178473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4A52D-B898-4964-B9F8-CD0DF2A41214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E77E8-7807-410A-9EC8-EF4D13593399}" type="datetime1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794448"/>
              </p:ext>
            </p:extLst>
          </p:nvPr>
        </p:nvGraphicFramePr>
        <p:xfrm>
          <a:off x="2102722" y="1170613"/>
          <a:ext cx="8028249" cy="4515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crobat Document" r:id="rId3" imgW="9143977" imgH="5143314" progId="AcroExch.Document.DC">
                  <p:embed/>
                </p:oleObj>
              </mc:Choice>
              <mc:Fallback>
                <p:oleObj name="Acrobat Document" r:id="rId3" imgW="9143977" imgH="514331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02722" y="1170613"/>
                        <a:ext cx="8028249" cy="45158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541486" y="5847971"/>
            <a:ext cx="4804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Présentation du </a:t>
            </a:r>
            <a:r>
              <a:rPr lang="fr-FR" sz="2400" dirty="0" smtClean="0"/>
              <a:t>4 mars 2020 </a:t>
            </a:r>
          </a:p>
          <a:p>
            <a:pPr algn="ctr"/>
            <a:r>
              <a:rPr lang="fr-FR" sz="2400" dirty="0" smtClean="0"/>
              <a:t>Comité Consultatif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667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Evènement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3228" y="2150772"/>
            <a:ext cx="6149829" cy="4468969"/>
          </a:xfrm>
        </p:spPr>
        <p:txBody>
          <a:bodyPr>
            <a:normAutofit/>
          </a:bodyPr>
          <a:lstStyle/>
          <a:p>
            <a:r>
              <a:rPr lang="fr-FR" sz="2800" dirty="0"/>
              <a:t> </a:t>
            </a:r>
            <a:r>
              <a:rPr lang="fr-FR" sz="2800" dirty="0" smtClean="0"/>
              <a:t>Stand vigie des havres </a:t>
            </a:r>
            <a:r>
              <a:rPr lang="fr-FR" sz="2800" dirty="0" err="1" smtClean="0"/>
              <a:t>Coutainville</a:t>
            </a:r>
            <a:r>
              <a:rPr lang="fr-FR" sz="2800" dirty="0" smtClean="0"/>
              <a:t> la plage,</a:t>
            </a:r>
          </a:p>
          <a:p>
            <a:pPr>
              <a:buFontTx/>
              <a:buChar char="-"/>
            </a:pPr>
            <a:r>
              <a:rPr lang="fr-FR" sz="2800" dirty="0" smtClean="0"/>
              <a:t>Promotion des sciences participatives du littoral</a:t>
            </a:r>
          </a:p>
          <a:p>
            <a:pPr>
              <a:buFontTx/>
              <a:buChar char="-"/>
            </a:pPr>
            <a:endParaRPr lang="fr-FR" sz="2800" dirty="0" smtClean="0"/>
          </a:p>
          <a:p>
            <a:pPr>
              <a:buFontTx/>
              <a:buChar char="-"/>
            </a:pPr>
            <a:r>
              <a:rPr lang="fr-FR" sz="2800" dirty="0" smtClean="0"/>
              <a:t>Echange autour des photos de la base de donnée 2018/2019</a:t>
            </a:r>
          </a:p>
          <a:p>
            <a:pPr>
              <a:buFontTx/>
              <a:buChar char="-"/>
            </a:pPr>
            <a:r>
              <a:rPr lang="fr-FR" sz="2800" dirty="0" smtClean="0"/>
              <a:t>Information sur la réserve</a:t>
            </a:r>
          </a:p>
          <a:p>
            <a:pPr>
              <a:buFontTx/>
              <a:buChar char="-"/>
            </a:pPr>
            <a:endParaRPr lang="fr-FR" dirty="0" smtClean="0"/>
          </a:p>
          <a:p>
            <a:pPr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5" name="Groupe 4"/>
          <p:cNvGrpSpPr/>
          <p:nvPr/>
        </p:nvGrpSpPr>
        <p:grpSpPr>
          <a:xfrm>
            <a:off x="10718011" y="533592"/>
            <a:ext cx="1344893" cy="1520210"/>
            <a:chOff x="9172575" y="2649310"/>
            <a:chExt cx="1806575" cy="1878240"/>
          </a:xfrm>
        </p:grpSpPr>
        <p:sp>
          <p:nvSpPr>
            <p:cNvPr id="6" name="Triangle isocèle 5"/>
            <p:cNvSpPr/>
            <p:nvPr/>
          </p:nvSpPr>
          <p:spPr>
            <a:xfrm>
              <a:off x="10373501" y="2649310"/>
              <a:ext cx="577529" cy="249464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519389" y="2898774"/>
              <a:ext cx="285751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rapèze 7"/>
            <p:cNvSpPr/>
            <p:nvPr/>
          </p:nvSpPr>
          <p:spPr>
            <a:xfrm rot="10800000">
              <a:off x="10401915" y="3279775"/>
              <a:ext cx="520700" cy="168275"/>
            </a:xfrm>
            <a:prstGeom prst="trapezoid">
              <a:avLst>
                <a:gd name="adj" fmla="val 55189"/>
              </a:avLst>
            </a:prstGeom>
            <a:solidFill>
              <a:schemeClr val="tx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apèze 8"/>
            <p:cNvSpPr/>
            <p:nvPr/>
          </p:nvSpPr>
          <p:spPr>
            <a:xfrm>
              <a:off x="10423752" y="3448050"/>
              <a:ext cx="477026" cy="539750"/>
            </a:xfrm>
            <a:prstGeom prst="trapezoid">
              <a:avLst>
                <a:gd name="adj" fmla="val 1425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apèze 9"/>
            <p:cNvSpPr/>
            <p:nvPr/>
          </p:nvSpPr>
          <p:spPr>
            <a:xfrm>
              <a:off x="10344150" y="3987800"/>
              <a:ext cx="635000" cy="539750"/>
            </a:xfrm>
            <a:prstGeom prst="trapezoid">
              <a:avLst>
                <a:gd name="adj" fmla="val 14256"/>
              </a:avLst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isocèle 10"/>
            <p:cNvSpPr/>
            <p:nvPr/>
          </p:nvSpPr>
          <p:spPr>
            <a:xfrm rot="5400000">
              <a:off x="9748198" y="2350741"/>
              <a:ext cx="281373" cy="143262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8" t="22950" r="19296"/>
          <a:stretch/>
        </p:blipFill>
        <p:spPr>
          <a:xfrm>
            <a:off x="6113976" y="2836795"/>
            <a:ext cx="5819387" cy="346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0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Communication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5853" y="2663559"/>
            <a:ext cx="5166540" cy="2996843"/>
          </a:xfrm>
        </p:spPr>
        <p:txBody>
          <a:bodyPr/>
          <a:lstStyle/>
          <a:p>
            <a:r>
              <a:rPr lang="fr-FR" dirty="0" smtClean="0"/>
              <a:t>Panneau life pêche à pied - Participez à vigie des havres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Carte de visite </a:t>
            </a:r>
          </a:p>
          <a:p>
            <a:pPr marL="0" indent="0">
              <a:buNone/>
            </a:pPr>
            <a:endParaRPr lang="fr-FR" dirty="0" smtClean="0"/>
          </a:p>
          <a:p>
            <a:r>
              <a:rPr lang="fr-FR" dirty="0" smtClean="0"/>
              <a:t>Drapeau</a:t>
            </a: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5" name="Groupe 4"/>
          <p:cNvGrpSpPr/>
          <p:nvPr/>
        </p:nvGrpSpPr>
        <p:grpSpPr>
          <a:xfrm>
            <a:off x="10740759" y="533592"/>
            <a:ext cx="1344893" cy="1520210"/>
            <a:chOff x="9172575" y="2649310"/>
            <a:chExt cx="1806575" cy="1878240"/>
          </a:xfrm>
        </p:grpSpPr>
        <p:sp>
          <p:nvSpPr>
            <p:cNvPr id="6" name="Triangle isocèle 5"/>
            <p:cNvSpPr/>
            <p:nvPr/>
          </p:nvSpPr>
          <p:spPr>
            <a:xfrm>
              <a:off x="10373501" y="2649310"/>
              <a:ext cx="577529" cy="249464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519389" y="2898774"/>
              <a:ext cx="285751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rapèze 7"/>
            <p:cNvSpPr/>
            <p:nvPr/>
          </p:nvSpPr>
          <p:spPr>
            <a:xfrm rot="10800000">
              <a:off x="10401915" y="3279775"/>
              <a:ext cx="520700" cy="168275"/>
            </a:xfrm>
            <a:prstGeom prst="trapezoid">
              <a:avLst>
                <a:gd name="adj" fmla="val 55189"/>
              </a:avLst>
            </a:prstGeom>
            <a:solidFill>
              <a:schemeClr val="tx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apèze 8"/>
            <p:cNvSpPr/>
            <p:nvPr/>
          </p:nvSpPr>
          <p:spPr>
            <a:xfrm>
              <a:off x="10423752" y="3448050"/>
              <a:ext cx="477026" cy="539750"/>
            </a:xfrm>
            <a:prstGeom prst="trapezoid">
              <a:avLst>
                <a:gd name="adj" fmla="val 1425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apèze 9"/>
            <p:cNvSpPr/>
            <p:nvPr/>
          </p:nvSpPr>
          <p:spPr>
            <a:xfrm>
              <a:off x="10344150" y="3987800"/>
              <a:ext cx="635000" cy="539750"/>
            </a:xfrm>
            <a:prstGeom prst="trapezoid">
              <a:avLst>
                <a:gd name="adj" fmla="val 14256"/>
              </a:avLst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isocèle 10"/>
            <p:cNvSpPr/>
            <p:nvPr/>
          </p:nvSpPr>
          <p:spPr>
            <a:xfrm rot="5400000">
              <a:off x="9748198" y="2350741"/>
              <a:ext cx="281373" cy="143262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628" y="2275227"/>
            <a:ext cx="5340439" cy="400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3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9" r="43908" b="5330"/>
          <a:stretch/>
        </p:blipFill>
        <p:spPr>
          <a:xfrm>
            <a:off x="608398" y="2548960"/>
            <a:ext cx="4490689" cy="367881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981" y="2575775"/>
            <a:ext cx="5719497" cy="362518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50128" y="2046600"/>
            <a:ext cx="4261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Facebook Album photo Vigie des havres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10710987" y="526390"/>
            <a:ext cx="1344893" cy="1520210"/>
            <a:chOff x="9172575" y="2649310"/>
            <a:chExt cx="1806575" cy="1878240"/>
          </a:xfrm>
        </p:grpSpPr>
        <p:sp>
          <p:nvSpPr>
            <p:cNvPr id="9" name="Triangle isocèle 8"/>
            <p:cNvSpPr/>
            <p:nvPr/>
          </p:nvSpPr>
          <p:spPr>
            <a:xfrm>
              <a:off x="10373501" y="2649310"/>
              <a:ext cx="577529" cy="249464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519389" y="2898774"/>
              <a:ext cx="285751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apèze 10"/>
            <p:cNvSpPr/>
            <p:nvPr/>
          </p:nvSpPr>
          <p:spPr>
            <a:xfrm rot="10800000">
              <a:off x="10401915" y="3279775"/>
              <a:ext cx="520700" cy="168275"/>
            </a:xfrm>
            <a:prstGeom prst="trapezoid">
              <a:avLst>
                <a:gd name="adj" fmla="val 55189"/>
              </a:avLst>
            </a:prstGeom>
            <a:solidFill>
              <a:schemeClr val="tx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apèze 11"/>
            <p:cNvSpPr/>
            <p:nvPr/>
          </p:nvSpPr>
          <p:spPr>
            <a:xfrm>
              <a:off x="10423752" y="3448050"/>
              <a:ext cx="477026" cy="539750"/>
            </a:xfrm>
            <a:prstGeom prst="trapezoid">
              <a:avLst>
                <a:gd name="adj" fmla="val 1425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apèze 12"/>
            <p:cNvSpPr/>
            <p:nvPr/>
          </p:nvSpPr>
          <p:spPr>
            <a:xfrm>
              <a:off x="10344150" y="3987800"/>
              <a:ext cx="635000" cy="539750"/>
            </a:xfrm>
            <a:prstGeom prst="trapezoid">
              <a:avLst>
                <a:gd name="adj" fmla="val 14256"/>
              </a:avLst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Triangle isocèle 13"/>
            <p:cNvSpPr/>
            <p:nvPr/>
          </p:nvSpPr>
          <p:spPr>
            <a:xfrm rot="5400000">
              <a:off x="9748198" y="2350741"/>
              <a:ext cx="281373" cy="143262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r>
              <a:rPr lang="fr-FR" dirty="0" smtClean="0"/>
              <a:t>Communication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98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Projets scolaires : Animation </a:t>
            </a:r>
            <a:r>
              <a:rPr lang="fr-FR" dirty="0" err="1" smtClean="0"/>
              <a:t>Enbimanor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8454" y="2168085"/>
            <a:ext cx="9997593" cy="3202907"/>
          </a:xfrm>
        </p:spPr>
        <p:txBody>
          <a:bodyPr>
            <a:normAutofit/>
          </a:bodyPr>
          <a:lstStyle/>
          <a:p>
            <a:r>
              <a:rPr lang="fr-FR" dirty="0" smtClean="0"/>
              <a:t>Animations réalisées avec les 6 </a:t>
            </a:r>
            <a:r>
              <a:rPr lang="fr-FR" dirty="0" err="1" smtClean="0"/>
              <a:t>ème</a:t>
            </a:r>
            <a:r>
              <a:rPr lang="fr-FR" dirty="0" smtClean="0"/>
              <a:t> du collège d’</a:t>
            </a:r>
            <a:r>
              <a:rPr lang="fr-FR" dirty="0" err="1" smtClean="0"/>
              <a:t>Agon-coutainville</a:t>
            </a:r>
            <a:r>
              <a:rPr lang="fr-FR" dirty="0" smtClean="0"/>
              <a:t> en partenariat avec l’université de Caen . </a:t>
            </a:r>
          </a:p>
          <a:p>
            <a:r>
              <a:rPr lang="fr-FR" dirty="0" smtClean="0"/>
              <a:t>- Objectifs : -Faire découvrir les protocoles scientifiques portant sur les crabes et notamment les crabes invasifs (</a:t>
            </a:r>
            <a:r>
              <a:rPr lang="fr-FR" dirty="0" err="1" smtClean="0"/>
              <a:t>Hemigrapsus</a:t>
            </a:r>
            <a:r>
              <a:rPr lang="fr-FR" dirty="0" smtClean="0"/>
              <a:t> </a:t>
            </a:r>
            <a:r>
              <a:rPr lang="fr-FR" dirty="0" err="1" smtClean="0"/>
              <a:t>sanguineus</a:t>
            </a:r>
            <a:r>
              <a:rPr lang="fr-FR" dirty="0" smtClean="0"/>
              <a:t> et </a:t>
            </a:r>
            <a:r>
              <a:rPr lang="fr-FR" dirty="0" err="1" smtClean="0"/>
              <a:t>takanoï</a:t>
            </a:r>
            <a:r>
              <a:rPr lang="fr-FR" dirty="0" smtClean="0"/>
              <a:t>)</a:t>
            </a:r>
          </a:p>
          <a:p>
            <a:r>
              <a:rPr lang="fr-FR" dirty="0" smtClean="0"/>
              <a:t>-Réaliser un comptage crabe/bigorneau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5" name="Groupe 4"/>
          <p:cNvGrpSpPr/>
          <p:nvPr/>
        </p:nvGrpSpPr>
        <p:grpSpPr>
          <a:xfrm>
            <a:off x="10722861" y="533592"/>
            <a:ext cx="1344893" cy="1520210"/>
            <a:chOff x="9172575" y="2649310"/>
            <a:chExt cx="1806575" cy="1878240"/>
          </a:xfrm>
        </p:grpSpPr>
        <p:sp>
          <p:nvSpPr>
            <p:cNvPr id="6" name="Triangle isocèle 5"/>
            <p:cNvSpPr/>
            <p:nvPr/>
          </p:nvSpPr>
          <p:spPr>
            <a:xfrm>
              <a:off x="10373501" y="2649310"/>
              <a:ext cx="577529" cy="249464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519389" y="2898774"/>
              <a:ext cx="285751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rapèze 7"/>
            <p:cNvSpPr/>
            <p:nvPr/>
          </p:nvSpPr>
          <p:spPr>
            <a:xfrm rot="10800000">
              <a:off x="10401915" y="3279775"/>
              <a:ext cx="520700" cy="168275"/>
            </a:xfrm>
            <a:prstGeom prst="trapezoid">
              <a:avLst>
                <a:gd name="adj" fmla="val 55189"/>
              </a:avLst>
            </a:prstGeom>
            <a:solidFill>
              <a:schemeClr val="tx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apèze 8"/>
            <p:cNvSpPr/>
            <p:nvPr/>
          </p:nvSpPr>
          <p:spPr>
            <a:xfrm>
              <a:off x="10423752" y="3448050"/>
              <a:ext cx="477026" cy="539750"/>
            </a:xfrm>
            <a:prstGeom prst="trapezoid">
              <a:avLst>
                <a:gd name="adj" fmla="val 1425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apèze 9"/>
            <p:cNvSpPr/>
            <p:nvPr/>
          </p:nvSpPr>
          <p:spPr>
            <a:xfrm>
              <a:off x="10344150" y="3987800"/>
              <a:ext cx="635000" cy="539750"/>
            </a:xfrm>
            <a:prstGeom prst="trapezoid">
              <a:avLst>
                <a:gd name="adj" fmla="val 14256"/>
              </a:avLst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isocèle 10"/>
            <p:cNvSpPr/>
            <p:nvPr/>
          </p:nvSpPr>
          <p:spPr>
            <a:xfrm rot="5400000">
              <a:off x="9748198" y="2350741"/>
              <a:ext cx="281373" cy="143262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343" y="4510531"/>
            <a:ext cx="3360717" cy="188717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91" y="4473933"/>
            <a:ext cx="3914015" cy="219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2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742026" y="4603431"/>
            <a:ext cx="8144134" cy="1117687"/>
          </a:xfrm>
        </p:spPr>
        <p:txBody>
          <a:bodyPr>
            <a:normAutofit fontScale="92500" lnSpcReduction="10000"/>
          </a:bodyPr>
          <a:lstStyle/>
          <a:p>
            <a:r>
              <a:rPr lang="fr-FR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</a:t>
            </a:r>
            <a:r>
              <a:rPr lang="fr-FR" sz="2800" dirty="0"/>
              <a:t>econ</a:t>
            </a:r>
            <a:r>
              <a:rPr lang="fr-FR" sz="43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</a:t>
            </a:r>
            <a:r>
              <a:rPr lang="fr-FR" sz="2800" dirty="0"/>
              <a:t>titution d’un </a:t>
            </a:r>
            <a:r>
              <a:rPr lang="fr-FR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</a:t>
            </a:r>
            <a:r>
              <a:rPr lang="fr-FR" sz="2800" dirty="0"/>
              <a:t>tock de bivalves</a:t>
            </a:r>
          </a:p>
          <a:p>
            <a:r>
              <a:rPr lang="fr-FR" sz="2800" dirty="0"/>
              <a:t>Indicateur </a:t>
            </a:r>
            <a:r>
              <a:rPr lang="fr-FR" sz="2800" dirty="0" smtClean="0"/>
              <a:t>de </a:t>
            </a:r>
            <a:r>
              <a:rPr lang="fr-FR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</a:t>
            </a:r>
            <a:r>
              <a:rPr lang="fr-FR" sz="2800" dirty="0" smtClean="0"/>
              <a:t>tocks </a:t>
            </a:r>
            <a:r>
              <a:rPr lang="fr-FR" sz="2800" dirty="0"/>
              <a:t>et Vigie des havres</a:t>
            </a:r>
          </a:p>
          <a:p>
            <a:endParaRPr lang="fr-FR" dirty="0"/>
          </a:p>
        </p:txBody>
      </p:sp>
      <p:pic>
        <p:nvPicPr>
          <p:cNvPr id="4" name="Image 3" descr="Z:\GESTION DE L'INFORMATION\4.1.1.2- BIBLIOTHEQUE, ARCHIVES &amp; PHOTOS\CHARTE GRAPHIQUE\Logos\SMEL - Logo par VoyezLarge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456" y="192701"/>
            <a:ext cx="1048072" cy="758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://www.associationavril.org/wp-content/themes/Association/image/AVRIL_Logo_201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0219" y="199943"/>
            <a:ext cx="929969" cy="77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15" descr="Imag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861" y="199943"/>
            <a:ext cx="719084" cy="773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Résultat de recherche d'images pour &quot;logo lemar&quot;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715" y="1059358"/>
            <a:ext cx="1464652" cy="52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716" y="1674596"/>
            <a:ext cx="1464652" cy="43760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580" y="1462509"/>
            <a:ext cx="1346608" cy="649696"/>
          </a:xfrm>
          <a:prstGeom prst="rect">
            <a:avLst/>
          </a:prstGeom>
        </p:spPr>
      </p:pic>
      <p:pic>
        <p:nvPicPr>
          <p:cNvPr id="10" name="Picture 4" descr="Résultat de recherche d'images pour &quot;logo aesn*&quot;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3501" y="199943"/>
            <a:ext cx="1530535" cy="77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Ã©sultat de recherche d'images pour &quot;cd50 logo&quot;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3419" y="241915"/>
            <a:ext cx="735544" cy="73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342632" y="2166870"/>
            <a:ext cx="5841026" cy="17953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9600" b="0" cap="none" spc="0" dirty="0" smtClean="0">
                <a:ln w="0"/>
                <a:gradFill flip="none" rotWithShape="1">
                  <a:gsLst>
                    <a:gs pos="0">
                      <a:srgbClr val="FFC000"/>
                    </a:gs>
                    <a:gs pos="47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rgbClr val="FFFF00"/>
                    </a:gs>
                  </a:gsLst>
                  <a:lin ang="5400000" scaled="1"/>
                  <a:tileRect/>
                </a:gradFill>
                <a:effectLst>
                  <a:reflection blurRad="6350" stA="53000" endA="300" endPos="55000" dir="5400000" sy="-90000" algn="bl" rotWithShape="0"/>
                </a:effectLst>
              </a:rPr>
              <a:t>RS</a:t>
            </a:r>
            <a:r>
              <a:rPr lang="fr-FR" sz="16600" b="0" cap="none" spc="0" baseline="-25000" dirty="0" smtClean="0">
                <a:ln w="0"/>
                <a:gradFill flip="none" rotWithShape="1">
                  <a:gsLst>
                    <a:gs pos="0">
                      <a:srgbClr val="FFC000"/>
                    </a:gs>
                    <a:gs pos="47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rgbClr val="FFFF00"/>
                    </a:gs>
                  </a:gsLst>
                  <a:lin ang="5400000" scaled="1"/>
                  <a:tileRect/>
                </a:gradFill>
                <a:effectLst>
                  <a:reflection blurRad="6350" stA="53000" endA="300" endPos="55000" dir="5400000" sy="-90000" algn="bl" rotWithShape="0"/>
                </a:effectLst>
              </a:rPr>
              <a:t>2</a:t>
            </a:r>
            <a:r>
              <a:rPr lang="fr-FR" sz="9600" b="0" cap="none" spc="0" dirty="0" smtClean="0">
                <a:ln w="0"/>
                <a:gradFill flip="none" rotWithShape="1">
                  <a:gsLst>
                    <a:gs pos="0">
                      <a:srgbClr val="FFC000"/>
                    </a:gs>
                    <a:gs pos="47000">
                      <a:schemeClr val="accent3">
                        <a:shade val="67500"/>
                        <a:satMod val="115000"/>
                      </a:schemeClr>
                    </a:gs>
                    <a:gs pos="100000">
                      <a:srgbClr val="FFFF00"/>
                    </a:gs>
                  </a:gsLst>
                  <a:lin ang="5400000" scaled="1"/>
                  <a:tileRect/>
                </a:gradFill>
                <a:effectLst>
                  <a:reflection blurRad="6350" stA="53000" endA="300" endPos="55000" dir="5400000" sy="-90000" algn="bl" rotWithShape="0"/>
                </a:effectLst>
              </a:rPr>
              <a:t>S</a:t>
            </a:r>
            <a:endParaRPr lang="fr-FR" sz="9600" b="0" cap="none" spc="0" dirty="0">
              <a:ln w="0"/>
              <a:gradFill flip="none" rotWithShape="1">
                <a:gsLst>
                  <a:gs pos="0">
                    <a:srgbClr val="FFC000"/>
                  </a:gs>
                  <a:gs pos="47000">
                    <a:schemeClr val="accent3">
                      <a:shade val="67500"/>
                      <a:satMod val="115000"/>
                    </a:schemeClr>
                  </a:gs>
                  <a:gs pos="100000">
                    <a:srgbClr val="FFFF00"/>
                  </a:gs>
                </a:gsLst>
                <a:lin ang="5400000" scaled="1"/>
                <a:tileRect/>
              </a:gradFill>
              <a:effectLst>
                <a:reflection blurRad="6350" stA="53000" endA="300" endPos="55000" dir="5400000" sy="-90000" algn="bl" rotWithShape="0"/>
              </a:effectLst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10733314" y="2612571"/>
            <a:ext cx="1344893" cy="1520210"/>
            <a:chOff x="9172575" y="2649310"/>
            <a:chExt cx="1806575" cy="1878240"/>
          </a:xfrm>
        </p:grpSpPr>
        <p:sp>
          <p:nvSpPr>
            <p:cNvPr id="16" name="Triangle isocèle 15"/>
            <p:cNvSpPr/>
            <p:nvPr/>
          </p:nvSpPr>
          <p:spPr>
            <a:xfrm>
              <a:off x="10373501" y="2649310"/>
              <a:ext cx="577529" cy="249464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519389" y="2898774"/>
              <a:ext cx="285751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Trapèze 17"/>
            <p:cNvSpPr/>
            <p:nvPr/>
          </p:nvSpPr>
          <p:spPr>
            <a:xfrm rot="10800000">
              <a:off x="10401915" y="3279775"/>
              <a:ext cx="520700" cy="168275"/>
            </a:xfrm>
            <a:prstGeom prst="trapezoid">
              <a:avLst>
                <a:gd name="adj" fmla="val 55189"/>
              </a:avLst>
            </a:prstGeom>
            <a:solidFill>
              <a:schemeClr val="tx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Trapèze 18"/>
            <p:cNvSpPr/>
            <p:nvPr/>
          </p:nvSpPr>
          <p:spPr>
            <a:xfrm>
              <a:off x="10423752" y="3448050"/>
              <a:ext cx="477026" cy="539750"/>
            </a:xfrm>
            <a:prstGeom prst="trapezoid">
              <a:avLst>
                <a:gd name="adj" fmla="val 1425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Trapèze 20"/>
            <p:cNvSpPr/>
            <p:nvPr/>
          </p:nvSpPr>
          <p:spPr>
            <a:xfrm>
              <a:off x="10344150" y="3987800"/>
              <a:ext cx="635000" cy="539750"/>
            </a:xfrm>
            <a:prstGeom prst="trapezoid">
              <a:avLst>
                <a:gd name="adj" fmla="val 14256"/>
              </a:avLst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Triangle isocèle 19"/>
            <p:cNvSpPr/>
            <p:nvPr/>
          </p:nvSpPr>
          <p:spPr>
            <a:xfrm rot="5400000">
              <a:off x="9748198" y="2350741"/>
              <a:ext cx="281373" cy="143262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9607485" y="3245608"/>
            <a:ext cx="2407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tx2">
                    <a:lumMod val="50000"/>
                  </a:schemeClr>
                </a:solidFill>
                <a:latin typeface="Shonar Bangla" panose="020B0502040204020203" pitchFamily="34" charset="0"/>
                <a:cs typeface="Shonar Bangla" panose="020B0502040204020203" pitchFamily="34" charset="0"/>
              </a:rPr>
              <a:t>Vigie des havres</a:t>
            </a:r>
            <a:endParaRPr lang="fr-FR" sz="2400" dirty="0">
              <a:solidFill>
                <a:schemeClr val="tx2">
                  <a:lumMod val="50000"/>
                </a:schemeClr>
              </a:solidFill>
              <a:latin typeface="Shonar Bangla" panose="020B0502040204020203" pitchFamily="34" charset="0"/>
              <a:cs typeface="Shonar Bangla" panose="020B0502040204020203" pitchFamily="34" charset="0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58" y="2612571"/>
            <a:ext cx="1434339" cy="164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Vigie des havres : objectifs, localisation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ZoneTexte 4"/>
          <p:cNvSpPr txBox="1"/>
          <p:nvPr/>
        </p:nvSpPr>
        <p:spPr>
          <a:xfrm>
            <a:off x="1141149" y="2796113"/>
            <a:ext cx="616848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400" dirty="0" smtClean="0"/>
              <a:t>Garder </a:t>
            </a:r>
            <a:r>
              <a:rPr lang="fr-FR" sz="2400" dirty="0"/>
              <a:t>en mémoire les évènements du littoral en s’appuyant sur un réseau d’observateur </a:t>
            </a:r>
            <a:endParaRPr lang="fr-FR" sz="2400" dirty="0" smtClean="0"/>
          </a:p>
          <a:p>
            <a:pPr marL="342900" indent="-342900">
              <a:buFontTx/>
              <a:buChar char="-"/>
            </a:pPr>
            <a:endParaRPr lang="fr-FR" sz="2400" dirty="0"/>
          </a:p>
          <a:p>
            <a:r>
              <a:rPr lang="fr-FR" sz="2400" dirty="0"/>
              <a:t>- </a:t>
            </a:r>
            <a:r>
              <a:rPr lang="fr-FR" sz="2400" dirty="0" smtClean="0"/>
              <a:t>  Créer </a:t>
            </a:r>
            <a:r>
              <a:rPr lang="fr-FR" sz="2400" dirty="0"/>
              <a:t>un outil de sensibilisation du public et une base de </a:t>
            </a:r>
            <a:r>
              <a:rPr lang="fr-FR" sz="2400" dirty="0" smtClean="0"/>
              <a:t>donnée </a:t>
            </a:r>
            <a:r>
              <a:rPr lang="fr-FR" sz="2400" dirty="0"/>
              <a:t>à disposition dans le cadre </a:t>
            </a:r>
            <a:r>
              <a:rPr lang="fr-FR" sz="2400" dirty="0" smtClean="0"/>
              <a:t>d’étude. </a:t>
            </a:r>
            <a:endParaRPr lang="fr-FR" sz="2400" dirty="0"/>
          </a:p>
          <a:p>
            <a:endParaRPr lang="fr-FR" dirty="0"/>
          </a:p>
        </p:txBody>
      </p:sp>
      <p:grpSp>
        <p:nvGrpSpPr>
          <p:cNvPr id="35" name="Groupe 34"/>
          <p:cNvGrpSpPr/>
          <p:nvPr/>
        </p:nvGrpSpPr>
        <p:grpSpPr>
          <a:xfrm>
            <a:off x="8455563" y="2477189"/>
            <a:ext cx="3461350" cy="3647920"/>
            <a:chOff x="8243705" y="2477189"/>
            <a:chExt cx="3673210" cy="3647920"/>
          </a:xfrm>
        </p:grpSpPr>
        <p:grpSp>
          <p:nvGrpSpPr>
            <p:cNvPr id="18" name="Group 12"/>
            <p:cNvGrpSpPr>
              <a:grpSpLocks/>
            </p:cNvGrpSpPr>
            <p:nvPr/>
          </p:nvGrpSpPr>
          <p:grpSpPr bwMode="auto">
            <a:xfrm>
              <a:off x="8271542" y="2477189"/>
              <a:ext cx="3645373" cy="3647920"/>
              <a:chOff x="102870438" y="108313515"/>
              <a:chExt cx="2340025" cy="2834195"/>
            </a:xfrm>
          </p:grpSpPr>
          <p:grpSp>
            <p:nvGrpSpPr>
              <p:cNvPr id="19" name="Group 14"/>
              <p:cNvGrpSpPr>
                <a:grpSpLocks/>
              </p:cNvGrpSpPr>
              <p:nvPr/>
            </p:nvGrpSpPr>
            <p:grpSpPr bwMode="auto">
              <a:xfrm>
                <a:off x="102870438" y="108313515"/>
                <a:ext cx="2340025" cy="2834195"/>
                <a:chOff x="110602060" y="106598493"/>
                <a:chExt cx="1445688" cy="1750990"/>
              </a:xfrm>
            </p:grpSpPr>
            <p:grpSp>
              <p:nvGrpSpPr>
                <p:cNvPr id="23" name="Group 15"/>
                <p:cNvGrpSpPr>
                  <a:grpSpLocks/>
                </p:cNvGrpSpPr>
                <p:nvPr/>
              </p:nvGrpSpPr>
              <p:grpSpPr bwMode="auto">
                <a:xfrm>
                  <a:off x="110602060" y="106598493"/>
                  <a:ext cx="1445688" cy="1750990"/>
                  <a:chOff x="110689465" y="106598493"/>
                  <a:chExt cx="1445688" cy="1750990"/>
                </a:xfrm>
              </p:grpSpPr>
              <p:sp>
                <p:nvSpPr>
                  <p:cNvPr id="25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110689465" y="106598493"/>
                    <a:ext cx="1398494" cy="1750990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CCE1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grpSp>
                <p:nvGrpSpPr>
                  <p:cNvPr id="26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111683329" y="106598493"/>
                    <a:ext cx="451824" cy="1750990"/>
                    <a:chOff x="114320390" y="106418154"/>
                    <a:chExt cx="672767" cy="2607229"/>
                  </a:xfrm>
                </p:grpSpPr>
                <p:sp>
                  <p:nvSpPr>
                    <p:cNvPr id="27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14320390" y="106418154"/>
                      <a:ext cx="653607" cy="1479470"/>
                    </a:xfrm>
                    <a:custGeom>
                      <a:avLst/>
                      <a:gdLst>
                        <a:gd name="T0" fmla="*/ 103350 w 653607"/>
                        <a:gd name="T1" fmla="*/ 11700 h 1479470"/>
                        <a:gd name="T2" fmla="*/ 115718 w 653607"/>
                        <a:gd name="T3" fmla="*/ 103140 h 1479470"/>
                        <a:gd name="T4" fmla="*/ 17972 w 653607"/>
                        <a:gd name="T5" fmla="*/ 371154 h 1479470"/>
                        <a:gd name="T6" fmla="*/ 14819 w 653607"/>
                        <a:gd name="T7" fmla="*/ 442821 h 1479470"/>
                        <a:gd name="T8" fmla="*/ 525 w 653607"/>
                        <a:gd name="T9" fmla="*/ 528809 h 1479470"/>
                        <a:gd name="T10" fmla="*/ 65269 w 653607"/>
                        <a:gd name="T11" fmla="*/ 607636 h 1479470"/>
                        <a:gd name="T12" fmla="*/ 62116 w 653607"/>
                        <a:gd name="T13" fmla="*/ 664392 h 1479470"/>
                        <a:gd name="T14" fmla="*/ 74728 w 653607"/>
                        <a:gd name="T15" fmla="*/ 733760 h 1479470"/>
                        <a:gd name="T16" fmla="*/ 62116 w 653607"/>
                        <a:gd name="T17" fmla="*/ 806282 h 1479470"/>
                        <a:gd name="T18" fmla="*/ 115718 w 653607"/>
                        <a:gd name="T19" fmla="*/ 1093214 h 1479470"/>
                        <a:gd name="T20" fmla="*/ 140943 w 653607"/>
                        <a:gd name="T21" fmla="*/ 1184654 h 1479470"/>
                        <a:gd name="T22" fmla="*/ 248149 w 653607"/>
                        <a:gd name="T23" fmla="*/ 1296836 h 1479470"/>
                        <a:gd name="T24" fmla="*/ 216618 w 653607"/>
                        <a:gd name="T25" fmla="*/ 1257176 h 1479470"/>
                        <a:gd name="T26" fmla="*/ 226077 w 653607"/>
                        <a:gd name="T27" fmla="*/ 1184654 h 1479470"/>
                        <a:gd name="T28" fmla="*/ 207158 w 653607"/>
                        <a:gd name="T29" fmla="*/ 1099520 h 1479470"/>
                        <a:gd name="T30" fmla="*/ 251302 w 653607"/>
                        <a:gd name="T31" fmla="*/ 1017540 h 1479470"/>
                        <a:gd name="T32" fmla="*/ 295445 w 653607"/>
                        <a:gd name="T33" fmla="*/ 960784 h 1479470"/>
                        <a:gd name="T34" fmla="*/ 427876 w 653607"/>
                        <a:gd name="T35" fmla="*/ 916600 h 1479470"/>
                        <a:gd name="T36" fmla="*/ 582378 w 653607"/>
                        <a:gd name="T37" fmla="*/ 1020693 h 1479470"/>
                        <a:gd name="T38" fmla="*/ 601590 w 653607"/>
                        <a:gd name="T39" fmla="*/ 1090061 h 1479470"/>
                        <a:gd name="T40" fmla="*/ 494091 w 653607"/>
                        <a:gd name="T41" fmla="*/ 1017540 h 1479470"/>
                        <a:gd name="T42" fmla="*/ 462560 w 653607"/>
                        <a:gd name="T43" fmla="*/ 960784 h 1479470"/>
                        <a:gd name="T44" fmla="*/ 401026 w 653607"/>
                        <a:gd name="T45" fmla="*/ 979703 h 1479470"/>
                        <a:gd name="T46" fmla="*/ 323823 w 653607"/>
                        <a:gd name="T47" fmla="*/ 1017540 h 1479470"/>
                        <a:gd name="T48" fmla="*/ 320670 w 653607"/>
                        <a:gd name="T49" fmla="*/ 1115286 h 1479470"/>
                        <a:gd name="T50" fmla="*/ 336436 w 653607"/>
                        <a:gd name="T51" fmla="*/ 1216185 h 1479470"/>
                        <a:gd name="T52" fmla="*/ 355354 w 653607"/>
                        <a:gd name="T53" fmla="*/ 1310778 h 1479470"/>
                        <a:gd name="T54" fmla="*/ 339589 w 653607"/>
                        <a:gd name="T55" fmla="*/ 1364381 h 1479470"/>
                        <a:gd name="T56" fmla="*/ 336678 w 653607"/>
                        <a:gd name="T57" fmla="*/ 1279247 h 1479470"/>
                        <a:gd name="T58" fmla="*/ 292292 w 653607"/>
                        <a:gd name="T59" fmla="*/ 1276094 h 1479470"/>
                        <a:gd name="T60" fmla="*/ 308058 w 653607"/>
                        <a:gd name="T61" fmla="*/ 1342309 h 1479470"/>
                        <a:gd name="T62" fmla="*/ 286367 w 653607"/>
                        <a:gd name="T63" fmla="*/ 1408525 h 1479470"/>
                        <a:gd name="T64" fmla="*/ 324066 w 653607"/>
                        <a:gd name="T65" fmla="*/ 1474740 h 1479470"/>
                        <a:gd name="T66" fmla="*/ 629917 w 653607"/>
                        <a:gd name="T67" fmla="*/ 1440056 h 1479470"/>
                        <a:gd name="T68" fmla="*/ 629674 w 653607"/>
                        <a:gd name="T69" fmla="*/ 1358075 h 1479470"/>
                        <a:gd name="T70" fmla="*/ 629674 w 653607"/>
                        <a:gd name="T71" fmla="*/ 1020693 h 1479470"/>
                        <a:gd name="T72" fmla="*/ 632827 w 653607"/>
                        <a:gd name="T73" fmla="*/ 702229 h 1479470"/>
                        <a:gd name="T74" fmla="*/ 633071 w 653607"/>
                        <a:gd name="T75" fmla="*/ 36925 h 1479470"/>
                        <a:gd name="T76" fmla="*/ 150646 w 653607"/>
                        <a:gd name="T77" fmla="*/ 5394 h 147947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  <a:cxn ang="0">
                          <a:pos x="T64" y="T65"/>
                        </a:cxn>
                        <a:cxn ang="0">
                          <a:pos x="T66" y="T67"/>
                        </a:cxn>
                        <a:cxn ang="0">
                          <a:pos x="T68" y="T69"/>
                        </a:cxn>
                        <a:cxn ang="0">
                          <a:pos x="T70" y="T71"/>
                        </a:cxn>
                        <a:cxn ang="0">
                          <a:pos x="T72" y="T73"/>
                        </a:cxn>
                        <a:cxn ang="0">
                          <a:pos x="T74" y="T75"/>
                        </a:cxn>
                        <a:cxn ang="0">
                          <a:pos x="T76" y="T77"/>
                        </a:cxn>
                      </a:cxnLst>
                      <a:rect l="0" t="0" r="r" b="b"/>
                      <a:pathLst>
                        <a:path w="653607" h="1479470">
                          <a:moveTo>
                            <a:pt x="150646" y="5394"/>
                          </a:moveTo>
                          <a:cubicBezTo>
                            <a:pt x="80793" y="6468"/>
                            <a:pt x="111222" y="890"/>
                            <a:pt x="103350" y="11700"/>
                          </a:cubicBezTo>
                          <a:cubicBezTo>
                            <a:pt x="95478" y="22510"/>
                            <a:pt x="101353" y="55017"/>
                            <a:pt x="103414" y="70257"/>
                          </a:cubicBezTo>
                          <a:cubicBezTo>
                            <a:pt x="105475" y="85497"/>
                            <a:pt x="121025" y="78741"/>
                            <a:pt x="115718" y="103140"/>
                          </a:cubicBezTo>
                          <a:cubicBezTo>
                            <a:pt x="110411" y="127539"/>
                            <a:pt x="87866" y="171983"/>
                            <a:pt x="71575" y="216652"/>
                          </a:cubicBezTo>
                          <a:cubicBezTo>
                            <a:pt x="55284" y="261321"/>
                            <a:pt x="26906" y="340674"/>
                            <a:pt x="17972" y="371154"/>
                          </a:cubicBezTo>
                          <a:cubicBezTo>
                            <a:pt x="9038" y="401634"/>
                            <a:pt x="18497" y="387588"/>
                            <a:pt x="17972" y="399532"/>
                          </a:cubicBezTo>
                          <a:cubicBezTo>
                            <a:pt x="17447" y="411476"/>
                            <a:pt x="16395" y="427056"/>
                            <a:pt x="14819" y="442821"/>
                          </a:cubicBezTo>
                          <a:cubicBezTo>
                            <a:pt x="13243" y="458586"/>
                            <a:pt x="10895" y="479794"/>
                            <a:pt x="8513" y="494125"/>
                          </a:cubicBezTo>
                          <a:cubicBezTo>
                            <a:pt x="6131" y="508456"/>
                            <a:pt x="0" y="519350"/>
                            <a:pt x="525" y="528809"/>
                          </a:cubicBezTo>
                          <a:cubicBezTo>
                            <a:pt x="1050" y="538268"/>
                            <a:pt x="875" y="537742"/>
                            <a:pt x="11666" y="550880"/>
                          </a:cubicBezTo>
                          <a:cubicBezTo>
                            <a:pt x="22457" y="564018"/>
                            <a:pt x="55810" y="593447"/>
                            <a:pt x="65269" y="607636"/>
                          </a:cubicBezTo>
                          <a:cubicBezTo>
                            <a:pt x="74728" y="621825"/>
                            <a:pt x="68947" y="626555"/>
                            <a:pt x="68422" y="636014"/>
                          </a:cubicBezTo>
                          <a:cubicBezTo>
                            <a:pt x="67897" y="645473"/>
                            <a:pt x="61591" y="653882"/>
                            <a:pt x="62116" y="664392"/>
                          </a:cubicBezTo>
                          <a:cubicBezTo>
                            <a:pt x="62641" y="674902"/>
                            <a:pt x="69473" y="687515"/>
                            <a:pt x="71575" y="699076"/>
                          </a:cubicBezTo>
                          <a:cubicBezTo>
                            <a:pt x="73677" y="710637"/>
                            <a:pt x="76830" y="722198"/>
                            <a:pt x="74728" y="733760"/>
                          </a:cubicBezTo>
                          <a:cubicBezTo>
                            <a:pt x="72626" y="745322"/>
                            <a:pt x="61065" y="756358"/>
                            <a:pt x="58963" y="768445"/>
                          </a:cubicBezTo>
                          <a:cubicBezTo>
                            <a:pt x="56861" y="780532"/>
                            <a:pt x="59489" y="777904"/>
                            <a:pt x="62116" y="806282"/>
                          </a:cubicBezTo>
                          <a:cubicBezTo>
                            <a:pt x="64743" y="834660"/>
                            <a:pt x="65794" y="890890"/>
                            <a:pt x="74728" y="938712"/>
                          </a:cubicBezTo>
                          <a:cubicBezTo>
                            <a:pt x="83662" y="986534"/>
                            <a:pt x="107310" y="1060106"/>
                            <a:pt x="115718" y="1093214"/>
                          </a:cubicBezTo>
                          <a:cubicBezTo>
                            <a:pt x="124126" y="1126322"/>
                            <a:pt x="120974" y="1122118"/>
                            <a:pt x="125178" y="1137358"/>
                          </a:cubicBezTo>
                          <a:cubicBezTo>
                            <a:pt x="129382" y="1152598"/>
                            <a:pt x="135688" y="1167838"/>
                            <a:pt x="140943" y="1184654"/>
                          </a:cubicBezTo>
                          <a:cubicBezTo>
                            <a:pt x="146198" y="1201470"/>
                            <a:pt x="138841" y="1219560"/>
                            <a:pt x="156709" y="1238257"/>
                          </a:cubicBezTo>
                          <a:cubicBezTo>
                            <a:pt x="174577" y="1256954"/>
                            <a:pt x="232384" y="1290530"/>
                            <a:pt x="248149" y="1296836"/>
                          </a:cubicBezTo>
                          <a:cubicBezTo>
                            <a:pt x="263914" y="1303142"/>
                            <a:pt x="256557" y="1282704"/>
                            <a:pt x="251302" y="1276094"/>
                          </a:cubicBezTo>
                          <a:cubicBezTo>
                            <a:pt x="246047" y="1269484"/>
                            <a:pt x="223409" y="1267161"/>
                            <a:pt x="216618" y="1257176"/>
                          </a:cubicBezTo>
                          <a:cubicBezTo>
                            <a:pt x="209827" y="1247191"/>
                            <a:pt x="208978" y="1228272"/>
                            <a:pt x="210554" y="1216185"/>
                          </a:cubicBezTo>
                          <a:cubicBezTo>
                            <a:pt x="212130" y="1204098"/>
                            <a:pt x="227819" y="1198317"/>
                            <a:pt x="226077" y="1184654"/>
                          </a:cubicBezTo>
                          <a:cubicBezTo>
                            <a:pt x="224335" y="1170991"/>
                            <a:pt x="203255" y="1148394"/>
                            <a:pt x="200102" y="1134205"/>
                          </a:cubicBezTo>
                          <a:cubicBezTo>
                            <a:pt x="196949" y="1120016"/>
                            <a:pt x="198625" y="1111081"/>
                            <a:pt x="207158" y="1099520"/>
                          </a:cubicBezTo>
                          <a:cubicBezTo>
                            <a:pt x="215691" y="1087959"/>
                            <a:pt x="243945" y="1078499"/>
                            <a:pt x="251302" y="1064836"/>
                          </a:cubicBezTo>
                          <a:cubicBezTo>
                            <a:pt x="258659" y="1051173"/>
                            <a:pt x="251302" y="1030152"/>
                            <a:pt x="251302" y="1017540"/>
                          </a:cubicBezTo>
                          <a:cubicBezTo>
                            <a:pt x="251302" y="1004928"/>
                            <a:pt x="243945" y="998621"/>
                            <a:pt x="251302" y="989162"/>
                          </a:cubicBezTo>
                          <a:cubicBezTo>
                            <a:pt x="258659" y="979703"/>
                            <a:pt x="278629" y="969192"/>
                            <a:pt x="295445" y="960784"/>
                          </a:cubicBezTo>
                          <a:cubicBezTo>
                            <a:pt x="312261" y="952376"/>
                            <a:pt x="330129" y="946076"/>
                            <a:pt x="352201" y="938712"/>
                          </a:cubicBezTo>
                          <a:cubicBezTo>
                            <a:pt x="374273" y="931348"/>
                            <a:pt x="412636" y="918702"/>
                            <a:pt x="427876" y="916600"/>
                          </a:cubicBezTo>
                          <a:cubicBezTo>
                            <a:pt x="443116" y="914498"/>
                            <a:pt x="417891" y="908751"/>
                            <a:pt x="443641" y="926100"/>
                          </a:cubicBezTo>
                          <a:cubicBezTo>
                            <a:pt x="469391" y="943449"/>
                            <a:pt x="556053" y="998621"/>
                            <a:pt x="582378" y="1020693"/>
                          </a:cubicBezTo>
                          <a:cubicBezTo>
                            <a:pt x="608703" y="1042765"/>
                            <a:pt x="598388" y="1046969"/>
                            <a:pt x="601590" y="1058530"/>
                          </a:cubicBezTo>
                          <a:cubicBezTo>
                            <a:pt x="604792" y="1070091"/>
                            <a:pt x="613726" y="1094265"/>
                            <a:pt x="601590" y="1090061"/>
                          </a:cubicBezTo>
                          <a:cubicBezTo>
                            <a:pt x="589454" y="1085857"/>
                            <a:pt x="546691" y="1045392"/>
                            <a:pt x="528775" y="1033305"/>
                          </a:cubicBezTo>
                          <a:cubicBezTo>
                            <a:pt x="510859" y="1021218"/>
                            <a:pt x="503025" y="1022795"/>
                            <a:pt x="494091" y="1017540"/>
                          </a:cubicBezTo>
                          <a:cubicBezTo>
                            <a:pt x="485157" y="1012285"/>
                            <a:pt x="480427" y="1011233"/>
                            <a:pt x="475172" y="1001774"/>
                          </a:cubicBezTo>
                          <a:cubicBezTo>
                            <a:pt x="469917" y="992315"/>
                            <a:pt x="475698" y="968749"/>
                            <a:pt x="462560" y="960784"/>
                          </a:cubicBezTo>
                          <a:cubicBezTo>
                            <a:pt x="449422" y="952819"/>
                            <a:pt x="406601" y="950828"/>
                            <a:pt x="396345" y="953981"/>
                          </a:cubicBezTo>
                          <a:cubicBezTo>
                            <a:pt x="386089" y="957134"/>
                            <a:pt x="404179" y="972263"/>
                            <a:pt x="401026" y="979703"/>
                          </a:cubicBezTo>
                          <a:cubicBezTo>
                            <a:pt x="397873" y="987143"/>
                            <a:pt x="390293" y="992315"/>
                            <a:pt x="377426" y="998621"/>
                          </a:cubicBezTo>
                          <a:cubicBezTo>
                            <a:pt x="364559" y="1004927"/>
                            <a:pt x="332231" y="1007555"/>
                            <a:pt x="323823" y="1017540"/>
                          </a:cubicBezTo>
                          <a:cubicBezTo>
                            <a:pt x="315415" y="1027525"/>
                            <a:pt x="327501" y="1042239"/>
                            <a:pt x="326976" y="1058530"/>
                          </a:cubicBezTo>
                          <a:cubicBezTo>
                            <a:pt x="326451" y="1074821"/>
                            <a:pt x="321721" y="1099521"/>
                            <a:pt x="320670" y="1115286"/>
                          </a:cubicBezTo>
                          <a:cubicBezTo>
                            <a:pt x="319619" y="1131051"/>
                            <a:pt x="318042" y="1136306"/>
                            <a:pt x="320670" y="1153123"/>
                          </a:cubicBezTo>
                          <a:cubicBezTo>
                            <a:pt x="323298" y="1169940"/>
                            <a:pt x="330655" y="1195690"/>
                            <a:pt x="336436" y="1216185"/>
                          </a:cubicBezTo>
                          <a:cubicBezTo>
                            <a:pt x="342217" y="1236680"/>
                            <a:pt x="352201" y="1260329"/>
                            <a:pt x="355354" y="1276094"/>
                          </a:cubicBezTo>
                          <a:cubicBezTo>
                            <a:pt x="358507" y="1291859"/>
                            <a:pt x="353777" y="1298691"/>
                            <a:pt x="355354" y="1310778"/>
                          </a:cubicBezTo>
                          <a:cubicBezTo>
                            <a:pt x="356931" y="1322865"/>
                            <a:pt x="367441" y="1339682"/>
                            <a:pt x="364814" y="1348616"/>
                          </a:cubicBezTo>
                          <a:cubicBezTo>
                            <a:pt x="362187" y="1357550"/>
                            <a:pt x="343753" y="1367534"/>
                            <a:pt x="339589" y="1364381"/>
                          </a:cubicBezTo>
                          <a:cubicBezTo>
                            <a:pt x="335425" y="1361228"/>
                            <a:pt x="340317" y="1343886"/>
                            <a:pt x="339832" y="1329697"/>
                          </a:cubicBezTo>
                          <a:cubicBezTo>
                            <a:pt x="339347" y="1315508"/>
                            <a:pt x="340923" y="1290808"/>
                            <a:pt x="336678" y="1279247"/>
                          </a:cubicBezTo>
                          <a:cubicBezTo>
                            <a:pt x="332433" y="1267686"/>
                            <a:pt x="321762" y="1260854"/>
                            <a:pt x="314364" y="1260329"/>
                          </a:cubicBezTo>
                          <a:cubicBezTo>
                            <a:pt x="306966" y="1259804"/>
                            <a:pt x="294394" y="1268280"/>
                            <a:pt x="292292" y="1276094"/>
                          </a:cubicBezTo>
                          <a:cubicBezTo>
                            <a:pt x="290190" y="1283908"/>
                            <a:pt x="299124" y="1296179"/>
                            <a:pt x="301752" y="1307215"/>
                          </a:cubicBezTo>
                          <a:cubicBezTo>
                            <a:pt x="304380" y="1318251"/>
                            <a:pt x="308058" y="1329628"/>
                            <a:pt x="308058" y="1342309"/>
                          </a:cubicBezTo>
                          <a:cubicBezTo>
                            <a:pt x="308058" y="1354990"/>
                            <a:pt x="305367" y="1372264"/>
                            <a:pt x="301752" y="1383300"/>
                          </a:cubicBezTo>
                          <a:cubicBezTo>
                            <a:pt x="298137" y="1394336"/>
                            <a:pt x="287944" y="1398540"/>
                            <a:pt x="286367" y="1408525"/>
                          </a:cubicBezTo>
                          <a:cubicBezTo>
                            <a:pt x="284790" y="1418510"/>
                            <a:pt x="286009" y="1432173"/>
                            <a:pt x="292292" y="1443209"/>
                          </a:cubicBezTo>
                          <a:cubicBezTo>
                            <a:pt x="298575" y="1454245"/>
                            <a:pt x="274667" y="1470010"/>
                            <a:pt x="324066" y="1474740"/>
                          </a:cubicBezTo>
                          <a:cubicBezTo>
                            <a:pt x="373465" y="1479470"/>
                            <a:pt x="537709" y="1477368"/>
                            <a:pt x="588684" y="1471587"/>
                          </a:cubicBezTo>
                          <a:cubicBezTo>
                            <a:pt x="639659" y="1465806"/>
                            <a:pt x="623570" y="1448990"/>
                            <a:pt x="629917" y="1440056"/>
                          </a:cubicBezTo>
                          <a:cubicBezTo>
                            <a:pt x="636264" y="1431122"/>
                            <a:pt x="626804" y="1431647"/>
                            <a:pt x="626764" y="1417984"/>
                          </a:cubicBezTo>
                          <a:cubicBezTo>
                            <a:pt x="626724" y="1404321"/>
                            <a:pt x="629189" y="1385402"/>
                            <a:pt x="629674" y="1358075"/>
                          </a:cubicBezTo>
                          <a:cubicBezTo>
                            <a:pt x="630159" y="1330748"/>
                            <a:pt x="629674" y="1310253"/>
                            <a:pt x="629674" y="1254023"/>
                          </a:cubicBezTo>
                          <a:cubicBezTo>
                            <a:pt x="629674" y="1197793"/>
                            <a:pt x="629149" y="1090587"/>
                            <a:pt x="629674" y="1020693"/>
                          </a:cubicBezTo>
                          <a:cubicBezTo>
                            <a:pt x="630199" y="950799"/>
                            <a:pt x="632302" y="887737"/>
                            <a:pt x="632827" y="834660"/>
                          </a:cubicBezTo>
                          <a:cubicBezTo>
                            <a:pt x="633352" y="781583"/>
                            <a:pt x="630684" y="817317"/>
                            <a:pt x="632827" y="702229"/>
                          </a:cubicBezTo>
                          <a:cubicBezTo>
                            <a:pt x="634970" y="587141"/>
                            <a:pt x="645642" y="255014"/>
                            <a:pt x="645683" y="144130"/>
                          </a:cubicBezTo>
                          <a:cubicBezTo>
                            <a:pt x="645724" y="33246"/>
                            <a:pt x="653607" y="60071"/>
                            <a:pt x="633071" y="36925"/>
                          </a:cubicBezTo>
                          <a:cubicBezTo>
                            <a:pt x="612535" y="13779"/>
                            <a:pt x="602873" y="10510"/>
                            <a:pt x="522469" y="5255"/>
                          </a:cubicBezTo>
                          <a:cubicBezTo>
                            <a:pt x="442065" y="0"/>
                            <a:pt x="223693" y="641"/>
                            <a:pt x="150646" y="5394"/>
                          </a:cubicBezTo>
                          <a:close/>
                        </a:path>
                      </a:pathLst>
                    </a:custGeom>
                    <a:solidFill>
                      <a:srgbClr val="7F7F7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175" cap="flat" cmpd="sng" algn="ctr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36576" tIns="36576" rIns="36576" bIns="3657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/>
                    </a:p>
                  </p:txBody>
                </p:sp>
                <p:sp>
                  <p:nvSpPr>
                    <p:cNvPr id="28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14409833" y="107857159"/>
                      <a:ext cx="583324" cy="1168224"/>
                    </a:xfrm>
                    <a:custGeom>
                      <a:avLst/>
                      <a:gdLst>
                        <a:gd name="T0" fmla="*/ 202324 w 583324"/>
                        <a:gd name="T1" fmla="*/ 95644 h 1168224"/>
                        <a:gd name="T2" fmla="*/ 202324 w 583324"/>
                        <a:gd name="T3" fmla="*/ 307055 h 1168224"/>
                        <a:gd name="T4" fmla="*/ 237008 w 583324"/>
                        <a:gd name="T5" fmla="*/ 316361 h 1168224"/>
                        <a:gd name="T6" fmla="*/ 300070 w 583324"/>
                        <a:gd name="T7" fmla="*/ 354199 h 1168224"/>
                        <a:gd name="T8" fmla="*/ 293764 w 583324"/>
                        <a:gd name="T9" fmla="*/ 408264 h 1168224"/>
                        <a:gd name="T10" fmla="*/ 284305 w 583324"/>
                        <a:gd name="T11" fmla="*/ 470863 h 1168224"/>
                        <a:gd name="T12" fmla="*/ 277999 w 583324"/>
                        <a:gd name="T13" fmla="*/ 527619 h 1168224"/>
                        <a:gd name="T14" fmla="*/ 262233 w 583324"/>
                        <a:gd name="T15" fmla="*/ 600141 h 1168224"/>
                        <a:gd name="T16" fmla="*/ 259080 w 583324"/>
                        <a:gd name="T17" fmla="*/ 663203 h 1168224"/>
                        <a:gd name="T18" fmla="*/ 246468 w 583324"/>
                        <a:gd name="T19" fmla="*/ 726265 h 1168224"/>
                        <a:gd name="T20" fmla="*/ 230702 w 583324"/>
                        <a:gd name="T21" fmla="*/ 641131 h 1168224"/>
                        <a:gd name="T22" fmla="*/ 218090 w 583324"/>
                        <a:gd name="T23" fmla="*/ 584375 h 1168224"/>
                        <a:gd name="T24" fmla="*/ 205477 w 583324"/>
                        <a:gd name="T25" fmla="*/ 524466 h 1168224"/>
                        <a:gd name="T26" fmla="*/ 221243 w 583324"/>
                        <a:gd name="T27" fmla="*/ 461404 h 1168224"/>
                        <a:gd name="T28" fmla="*/ 246468 w 583324"/>
                        <a:gd name="T29" fmla="*/ 385730 h 1168224"/>
                        <a:gd name="T30" fmla="*/ 211784 w 583324"/>
                        <a:gd name="T31" fmla="*/ 385730 h 1168224"/>
                        <a:gd name="T32" fmla="*/ 183406 w 583324"/>
                        <a:gd name="T33" fmla="*/ 470863 h 1168224"/>
                        <a:gd name="T34" fmla="*/ 177099 w 583324"/>
                        <a:gd name="T35" fmla="*/ 533925 h 1168224"/>
                        <a:gd name="T36" fmla="*/ 155028 w 583324"/>
                        <a:gd name="T37" fmla="*/ 707346 h 1168224"/>
                        <a:gd name="T38" fmla="*/ 120344 w 583324"/>
                        <a:gd name="T39" fmla="*/ 940676 h 1168224"/>
                        <a:gd name="T40" fmla="*/ 47822 w 583324"/>
                        <a:gd name="T41" fmla="*/ 1114096 h 1168224"/>
                        <a:gd name="T42" fmla="*/ 164487 w 583324"/>
                        <a:gd name="T43" fmla="*/ 1167699 h 1168224"/>
                        <a:gd name="T44" fmla="*/ 571237 w 583324"/>
                        <a:gd name="T45" fmla="*/ 1133015 h 1168224"/>
                        <a:gd name="T46" fmla="*/ 574390 w 583324"/>
                        <a:gd name="T47" fmla="*/ 1047881 h 1168224"/>
                        <a:gd name="T48" fmla="*/ 568084 w 583324"/>
                        <a:gd name="T49" fmla="*/ 899685 h 1168224"/>
                        <a:gd name="T50" fmla="*/ 561778 w 583324"/>
                        <a:gd name="T51" fmla="*/ 808245 h 1168224"/>
                        <a:gd name="T52" fmla="*/ 561778 w 583324"/>
                        <a:gd name="T53" fmla="*/ 678968 h 1168224"/>
                        <a:gd name="T54" fmla="*/ 558625 w 583324"/>
                        <a:gd name="T55" fmla="*/ 603293 h 1168224"/>
                        <a:gd name="T56" fmla="*/ 555472 w 583324"/>
                        <a:gd name="T57" fmla="*/ 455098 h 1168224"/>
                        <a:gd name="T58" fmla="*/ 536553 w 583324"/>
                        <a:gd name="T59" fmla="*/ 142941 h 1168224"/>
                        <a:gd name="T60" fmla="*/ 464032 w 583324"/>
                        <a:gd name="T61" fmla="*/ 23123 h 1168224"/>
                        <a:gd name="T62" fmla="*/ 237008 w 583324"/>
                        <a:gd name="T63" fmla="*/ 23123 h 11682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  <a:cxn ang="0">
                          <a:pos x="T62" y="T63"/>
                        </a:cxn>
                      </a:cxnLst>
                      <a:rect l="0" t="0" r="r" b="b"/>
                      <a:pathLst>
                        <a:path w="583324" h="1168224">
                          <a:moveTo>
                            <a:pt x="202324" y="16816"/>
                          </a:moveTo>
                          <a:cubicBezTo>
                            <a:pt x="196543" y="28903"/>
                            <a:pt x="201799" y="62536"/>
                            <a:pt x="202324" y="95644"/>
                          </a:cubicBezTo>
                          <a:cubicBezTo>
                            <a:pt x="202849" y="128752"/>
                            <a:pt x="205477" y="180227"/>
                            <a:pt x="205477" y="215462"/>
                          </a:cubicBezTo>
                          <a:cubicBezTo>
                            <a:pt x="205477" y="250697"/>
                            <a:pt x="200222" y="288137"/>
                            <a:pt x="202324" y="307055"/>
                          </a:cubicBezTo>
                          <a:cubicBezTo>
                            <a:pt x="204426" y="325973"/>
                            <a:pt x="212309" y="327423"/>
                            <a:pt x="218090" y="328974"/>
                          </a:cubicBezTo>
                          <a:cubicBezTo>
                            <a:pt x="223871" y="330525"/>
                            <a:pt x="229125" y="317558"/>
                            <a:pt x="237008" y="316361"/>
                          </a:cubicBezTo>
                          <a:cubicBezTo>
                            <a:pt x="244891" y="315164"/>
                            <a:pt x="254876" y="315485"/>
                            <a:pt x="265386" y="321791"/>
                          </a:cubicBezTo>
                          <a:cubicBezTo>
                            <a:pt x="275896" y="328097"/>
                            <a:pt x="292458" y="344068"/>
                            <a:pt x="300070" y="354199"/>
                          </a:cubicBezTo>
                          <a:cubicBezTo>
                            <a:pt x="307682" y="364330"/>
                            <a:pt x="312109" y="373565"/>
                            <a:pt x="311058" y="382576"/>
                          </a:cubicBezTo>
                          <a:cubicBezTo>
                            <a:pt x="310007" y="391587"/>
                            <a:pt x="299274" y="399856"/>
                            <a:pt x="293764" y="408264"/>
                          </a:cubicBezTo>
                          <a:cubicBezTo>
                            <a:pt x="288254" y="416672"/>
                            <a:pt x="279575" y="422593"/>
                            <a:pt x="277999" y="433026"/>
                          </a:cubicBezTo>
                          <a:cubicBezTo>
                            <a:pt x="276423" y="443459"/>
                            <a:pt x="286407" y="461404"/>
                            <a:pt x="284305" y="470863"/>
                          </a:cubicBezTo>
                          <a:cubicBezTo>
                            <a:pt x="282203" y="480322"/>
                            <a:pt x="266437" y="480323"/>
                            <a:pt x="265386" y="489782"/>
                          </a:cubicBezTo>
                          <a:cubicBezTo>
                            <a:pt x="264335" y="499241"/>
                            <a:pt x="276948" y="517109"/>
                            <a:pt x="277999" y="527619"/>
                          </a:cubicBezTo>
                          <a:cubicBezTo>
                            <a:pt x="279050" y="538129"/>
                            <a:pt x="274321" y="540757"/>
                            <a:pt x="271693" y="552844"/>
                          </a:cubicBezTo>
                          <a:cubicBezTo>
                            <a:pt x="269065" y="564931"/>
                            <a:pt x="263284" y="588580"/>
                            <a:pt x="262233" y="600141"/>
                          </a:cubicBezTo>
                          <a:cubicBezTo>
                            <a:pt x="261182" y="611702"/>
                            <a:pt x="265911" y="611702"/>
                            <a:pt x="265386" y="622212"/>
                          </a:cubicBezTo>
                          <a:cubicBezTo>
                            <a:pt x="264861" y="632722"/>
                            <a:pt x="258555" y="648489"/>
                            <a:pt x="259080" y="663203"/>
                          </a:cubicBezTo>
                          <a:cubicBezTo>
                            <a:pt x="259605" y="677917"/>
                            <a:pt x="270641" y="699989"/>
                            <a:pt x="268539" y="710499"/>
                          </a:cubicBezTo>
                          <a:cubicBezTo>
                            <a:pt x="266437" y="721009"/>
                            <a:pt x="251198" y="729944"/>
                            <a:pt x="246468" y="726265"/>
                          </a:cubicBezTo>
                          <a:cubicBezTo>
                            <a:pt x="241738" y="722586"/>
                            <a:pt x="242789" y="702617"/>
                            <a:pt x="240161" y="688428"/>
                          </a:cubicBezTo>
                          <a:cubicBezTo>
                            <a:pt x="237533" y="674239"/>
                            <a:pt x="233329" y="655320"/>
                            <a:pt x="230702" y="641131"/>
                          </a:cubicBezTo>
                          <a:cubicBezTo>
                            <a:pt x="228075" y="626942"/>
                            <a:pt x="226498" y="612753"/>
                            <a:pt x="224396" y="603294"/>
                          </a:cubicBezTo>
                          <a:cubicBezTo>
                            <a:pt x="222294" y="593835"/>
                            <a:pt x="222756" y="591207"/>
                            <a:pt x="218090" y="584375"/>
                          </a:cubicBezTo>
                          <a:cubicBezTo>
                            <a:pt x="213424" y="577543"/>
                            <a:pt x="198501" y="572288"/>
                            <a:pt x="196399" y="562303"/>
                          </a:cubicBezTo>
                          <a:cubicBezTo>
                            <a:pt x="194297" y="552318"/>
                            <a:pt x="202387" y="536553"/>
                            <a:pt x="205477" y="524466"/>
                          </a:cubicBezTo>
                          <a:cubicBezTo>
                            <a:pt x="208567" y="512379"/>
                            <a:pt x="212309" y="500292"/>
                            <a:pt x="214937" y="489782"/>
                          </a:cubicBezTo>
                          <a:cubicBezTo>
                            <a:pt x="217565" y="479272"/>
                            <a:pt x="220718" y="471389"/>
                            <a:pt x="221243" y="461404"/>
                          </a:cubicBezTo>
                          <a:cubicBezTo>
                            <a:pt x="221768" y="451419"/>
                            <a:pt x="213886" y="442485"/>
                            <a:pt x="218090" y="429873"/>
                          </a:cubicBezTo>
                          <a:cubicBezTo>
                            <a:pt x="222294" y="417261"/>
                            <a:pt x="241738" y="397291"/>
                            <a:pt x="246468" y="385730"/>
                          </a:cubicBezTo>
                          <a:cubicBezTo>
                            <a:pt x="251198" y="374169"/>
                            <a:pt x="252249" y="360505"/>
                            <a:pt x="246468" y="360505"/>
                          </a:cubicBezTo>
                          <a:cubicBezTo>
                            <a:pt x="240687" y="360505"/>
                            <a:pt x="220129" y="374694"/>
                            <a:pt x="211784" y="385730"/>
                          </a:cubicBezTo>
                          <a:cubicBezTo>
                            <a:pt x="203439" y="396766"/>
                            <a:pt x="201129" y="412531"/>
                            <a:pt x="196399" y="426720"/>
                          </a:cubicBezTo>
                          <a:cubicBezTo>
                            <a:pt x="191669" y="440909"/>
                            <a:pt x="186623" y="457200"/>
                            <a:pt x="183406" y="470863"/>
                          </a:cubicBezTo>
                          <a:cubicBezTo>
                            <a:pt x="180189" y="484526"/>
                            <a:pt x="178150" y="498191"/>
                            <a:pt x="177099" y="508701"/>
                          </a:cubicBezTo>
                          <a:cubicBezTo>
                            <a:pt x="176048" y="519211"/>
                            <a:pt x="180777" y="507649"/>
                            <a:pt x="177099" y="533925"/>
                          </a:cubicBezTo>
                          <a:cubicBezTo>
                            <a:pt x="173421" y="560201"/>
                            <a:pt x="158706" y="637453"/>
                            <a:pt x="155028" y="666356"/>
                          </a:cubicBezTo>
                          <a:cubicBezTo>
                            <a:pt x="151350" y="695259"/>
                            <a:pt x="158707" y="680545"/>
                            <a:pt x="155028" y="707346"/>
                          </a:cubicBezTo>
                          <a:cubicBezTo>
                            <a:pt x="151349" y="734147"/>
                            <a:pt x="138737" y="788276"/>
                            <a:pt x="132956" y="827164"/>
                          </a:cubicBezTo>
                          <a:cubicBezTo>
                            <a:pt x="127175" y="866052"/>
                            <a:pt x="128227" y="905992"/>
                            <a:pt x="120344" y="940676"/>
                          </a:cubicBezTo>
                          <a:cubicBezTo>
                            <a:pt x="112461" y="975360"/>
                            <a:pt x="97746" y="1006366"/>
                            <a:pt x="85659" y="1035269"/>
                          </a:cubicBezTo>
                          <a:cubicBezTo>
                            <a:pt x="73572" y="1064172"/>
                            <a:pt x="58858" y="1094126"/>
                            <a:pt x="47822" y="1114096"/>
                          </a:cubicBezTo>
                          <a:cubicBezTo>
                            <a:pt x="36786" y="1134066"/>
                            <a:pt x="0" y="1146153"/>
                            <a:pt x="19444" y="1155087"/>
                          </a:cubicBezTo>
                          <a:cubicBezTo>
                            <a:pt x="38888" y="1164021"/>
                            <a:pt x="84083" y="1168224"/>
                            <a:pt x="164487" y="1167699"/>
                          </a:cubicBezTo>
                          <a:cubicBezTo>
                            <a:pt x="244891" y="1167174"/>
                            <a:pt x="434077" y="1157715"/>
                            <a:pt x="501869" y="1151934"/>
                          </a:cubicBezTo>
                          <a:cubicBezTo>
                            <a:pt x="569661" y="1146153"/>
                            <a:pt x="559150" y="1142474"/>
                            <a:pt x="571237" y="1133015"/>
                          </a:cubicBezTo>
                          <a:cubicBezTo>
                            <a:pt x="583324" y="1123556"/>
                            <a:pt x="573864" y="1109367"/>
                            <a:pt x="574390" y="1095178"/>
                          </a:cubicBezTo>
                          <a:cubicBezTo>
                            <a:pt x="574916" y="1080989"/>
                            <a:pt x="574915" y="1065749"/>
                            <a:pt x="574390" y="1047881"/>
                          </a:cubicBezTo>
                          <a:cubicBezTo>
                            <a:pt x="573865" y="1030013"/>
                            <a:pt x="572288" y="1012671"/>
                            <a:pt x="571237" y="987972"/>
                          </a:cubicBezTo>
                          <a:cubicBezTo>
                            <a:pt x="570186" y="963273"/>
                            <a:pt x="570186" y="922282"/>
                            <a:pt x="568084" y="899685"/>
                          </a:cubicBezTo>
                          <a:cubicBezTo>
                            <a:pt x="565982" y="877088"/>
                            <a:pt x="559676" y="867629"/>
                            <a:pt x="558625" y="852389"/>
                          </a:cubicBezTo>
                          <a:cubicBezTo>
                            <a:pt x="557574" y="837149"/>
                            <a:pt x="560727" y="829791"/>
                            <a:pt x="561778" y="808245"/>
                          </a:cubicBezTo>
                          <a:cubicBezTo>
                            <a:pt x="562829" y="786699"/>
                            <a:pt x="564931" y="744657"/>
                            <a:pt x="564931" y="723111"/>
                          </a:cubicBezTo>
                          <a:cubicBezTo>
                            <a:pt x="564931" y="701565"/>
                            <a:pt x="562303" y="691055"/>
                            <a:pt x="561778" y="678968"/>
                          </a:cubicBezTo>
                          <a:cubicBezTo>
                            <a:pt x="561253" y="666881"/>
                            <a:pt x="562303" y="663202"/>
                            <a:pt x="561778" y="650590"/>
                          </a:cubicBezTo>
                          <a:cubicBezTo>
                            <a:pt x="561253" y="637978"/>
                            <a:pt x="559676" y="621686"/>
                            <a:pt x="558625" y="603293"/>
                          </a:cubicBezTo>
                          <a:cubicBezTo>
                            <a:pt x="557574" y="584900"/>
                            <a:pt x="555997" y="564930"/>
                            <a:pt x="555472" y="540231"/>
                          </a:cubicBezTo>
                          <a:cubicBezTo>
                            <a:pt x="554947" y="515532"/>
                            <a:pt x="556523" y="500292"/>
                            <a:pt x="555472" y="455098"/>
                          </a:cubicBezTo>
                          <a:cubicBezTo>
                            <a:pt x="554421" y="409904"/>
                            <a:pt x="552319" y="321090"/>
                            <a:pt x="549166" y="269064"/>
                          </a:cubicBezTo>
                          <a:cubicBezTo>
                            <a:pt x="546013" y="217038"/>
                            <a:pt x="538655" y="184457"/>
                            <a:pt x="536553" y="142941"/>
                          </a:cubicBezTo>
                          <a:cubicBezTo>
                            <a:pt x="534451" y="101425"/>
                            <a:pt x="548640" y="39940"/>
                            <a:pt x="536553" y="19970"/>
                          </a:cubicBezTo>
                          <a:cubicBezTo>
                            <a:pt x="524466" y="0"/>
                            <a:pt x="496088" y="22072"/>
                            <a:pt x="464032" y="23123"/>
                          </a:cubicBezTo>
                          <a:cubicBezTo>
                            <a:pt x="431976" y="24174"/>
                            <a:pt x="382051" y="26276"/>
                            <a:pt x="344214" y="26276"/>
                          </a:cubicBezTo>
                          <a:cubicBezTo>
                            <a:pt x="306377" y="26276"/>
                            <a:pt x="260656" y="24700"/>
                            <a:pt x="237008" y="23123"/>
                          </a:cubicBezTo>
                          <a:cubicBezTo>
                            <a:pt x="213360" y="21546"/>
                            <a:pt x="208105" y="4729"/>
                            <a:pt x="202324" y="16816"/>
                          </a:cubicBezTo>
                          <a:close/>
                        </a:path>
                      </a:pathLst>
                    </a:custGeom>
                    <a:solidFill>
                      <a:srgbClr val="7F7F7F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175" cap="flat" cmpd="sng" algn="ctr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rgbClr val="CCCCCC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vert="horz" wrap="square" lIns="36576" tIns="36576" rIns="36576" bIns="36576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fr-FR"/>
                    </a:p>
                  </p:txBody>
                </p:sp>
              </p:grpSp>
            </p:grpSp>
            <p:sp>
              <p:nvSpPr>
                <p:cNvPr id="24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110689466" y="107025141"/>
                  <a:ext cx="981636" cy="8863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FR" altLang="fr-FR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Rectangle 24"/>
              <p:cNvSpPr>
                <a:spLocks noChangeArrowheads="1"/>
              </p:cNvSpPr>
              <p:nvPr/>
            </p:nvSpPr>
            <p:spPr bwMode="auto">
              <a:xfrm>
                <a:off x="104783516" y="108314860"/>
                <a:ext cx="381000" cy="548041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" name="Rectangle 25"/>
              <p:cNvSpPr>
                <a:spLocks noChangeArrowheads="1"/>
              </p:cNvSpPr>
              <p:nvPr/>
            </p:nvSpPr>
            <p:spPr bwMode="auto">
              <a:xfrm>
                <a:off x="104781724" y="110595777"/>
                <a:ext cx="381000" cy="548041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29" name="Groupe 28"/>
            <p:cNvGrpSpPr/>
            <p:nvPr/>
          </p:nvGrpSpPr>
          <p:grpSpPr>
            <a:xfrm>
              <a:off x="8243705" y="4268441"/>
              <a:ext cx="1317848" cy="1837356"/>
              <a:chOff x="1495800" y="-8732"/>
              <a:chExt cx="712788" cy="993776"/>
            </a:xfrm>
          </p:grpSpPr>
          <p:grpSp>
            <p:nvGrpSpPr>
              <p:cNvPr id="30" name="Group 30"/>
              <p:cNvGrpSpPr>
                <a:grpSpLocks/>
              </p:cNvGrpSpPr>
              <p:nvPr/>
            </p:nvGrpSpPr>
            <p:grpSpPr bwMode="auto">
              <a:xfrm>
                <a:off x="1593924" y="248780"/>
                <a:ext cx="414356" cy="665163"/>
                <a:chOff x="108742436" y="108289967"/>
                <a:chExt cx="633036" cy="1026458"/>
              </a:xfrm>
            </p:grpSpPr>
            <p:sp>
              <p:nvSpPr>
                <p:cNvPr id="43" name="Freeform 31"/>
                <p:cNvSpPr>
                  <a:spLocks/>
                </p:cNvSpPr>
                <p:nvPr/>
              </p:nvSpPr>
              <p:spPr bwMode="auto">
                <a:xfrm>
                  <a:off x="108742436" y="108289967"/>
                  <a:ext cx="499760" cy="1026458"/>
                </a:xfrm>
                <a:custGeom>
                  <a:avLst/>
                  <a:gdLst>
                    <a:gd name="T0" fmla="*/ 9553 w 499760"/>
                    <a:gd name="T1" fmla="*/ 0 h 1026458"/>
                    <a:gd name="T2" fmla="*/ 4663 w 499760"/>
                    <a:gd name="T3" fmla="*/ 17114 h 1026458"/>
                    <a:gd name="T4" fmla="*/ 815 w 499760"/>
                    <a:gd name="T5" fmla="*/ 34229 h 1026458"/>
                    <a:gd name="T6" fmla="*/ 9553 w 499760"/>
                    <a:gd name="T7" fmla="*/ 47699 h 1026458"/>
                    <a:gd name="T8" fmla="*/ 26667 w 499760"/>
                    <a:gd name="T9" fmla="*/ 53788 h 1026458"/>
                    <a:gd name="T10" fmla="*/ 48671 w 499760"/>
                    <a:gd name="T11" fmla="*/ 63568 h 1026458"/>
                    <a:gd name="T12" fmla="*/ 56006 w 499760"/>
                    <a:gd name="T13" fmla="*/ 95352 h 1026458"/>
                    <a:gd name="T14" fmla="*/ 56006 w 499760"/>
                    <a:gd name="T15" fmla="*/ 134470 h 1026458"/>
                    <a:gd name="T16" fmla="*/ 38892 w 499760"/>
                    <a:gd name="T17" fmla="*/ 151585 h 1026458"/>
                    <a:gd name="T18" fmla="*/ 51116 w 499760"/>
                    <a:gd name="T19" fmla="*/ 179325 h 1026458"/>
                    <a:gd name="T20" fmla="*/ 53561 w 499760"/>
                    <a:gd name="T21" fmla="*/ 193149 h 1026458"/>
                    <a:gd name="T22" fmla="*/ 58451 w 499760"/>
                    <a:gd name="T23" fmla="*/ 217598 h 1026458"/>
                    <a:gd name="T24" fmla="*/ 65786 w 499760"/>
                    <a:gd name="T25" fmla="*/ 251827 h 1026458"/>
                    <a:gd name="T26" fmla="*/ 70676 w 499760"/>
                    <a:gd name="T27" fmla="*/ 286056 h 1026458"/>
                    <a:gd name="T28" fmla="*/ 97570 w 499760"/>
                    <a:gd name="T29" fmla="*/ 305615 h 1026458"/>
                    <a:gd name="T30" fmla="*/ 122019 w 499760"/>
                    <a:gd name="T31" fmla="*/ 334954 h 1026458"/>
                    <a:gd name="T32" fmla="*/ 153803 w 499760"/>
                    <a:gd name="T33" fmla="*/ 391187 h 1026458"/>
                    <a:gd name="T34" fmla="*/ 175807 w 499760"/>
                    <a:gd name="T35" fmla="*/ 425416 h 1026458"/>
                    <a:gd name="T36" fmla="*/ 183142 w 499760"/>
                    <a:gd name="T37" fmla="*/ 452310 h 1026458"/>
                    <a:gd name="T38" fmla="*/ 188032 w 499760"/>
                    <a:gd name="T39" fmla="*/ 474314 h 1026458"/>
                    <a:gd name="T40" fmla="*/ 175807 w 499760"/>
                    <a:gd name="T41" fmla="*/ 484094 h 1026458"/>
                    <a:gd name="T42" fmla="*/ 180697 w 499760"/>
                    <a:gd name="T43" fmla="*/ 498764 h 1026458"/>
                    <a:gd name="T44" fmla="*/ 195367 w 499760"/>
                    <a:gd name="T45" fmla="*/ 574556 h 1026458"/>
                    <a:gd name="T46" fmla="*/ 202701 w 499760"/>
                    <a:gd name="T47" fmla="*/ 633234 h 1026458"/>
                    <a:gd name="T48" fmla="*/ 197811 w 499760"/>
                    <a:gd name="T49" fmla="*/ 696802 h 1026458"/>
                    <a:gd name="T50" fmla="*/ 183142 w 499760"/>
                    <a:gd name="T51" fmla="*/ 721251 h 1026458"/>
                    <a:gd name="T52" fmla="*/ 195367 w 499760"/>
                    <a:gd name="T53" fmla="*/ 735921 h 1026458"/>
                    <a:gd name="T54" fmla="*/ 207591 w 499760"/>
                    <a:gd name="T55" fmla="*/ 779929 h 1026458"/>
                    <a:gd name="T56" fmla="*/ 214926 w 499760"/>
                    <a:gd name="T57" fmla="*/ 806823 h 1026458"/>
                    <a:gd name="T58" fmla="*/ 232040 w 499760"/>
                    <a:gd name="T59" fmla="*/ 831273 h 1026458"/>
                    <a:gd name="T60" fmla="*/ 266269 w 499760"/>
                    <a:gd name="T61" fmla="*/ 860612 h 1026458"/>
                    <a:gd name="T62" fmla="*/ 273604 w 499760"/>
                    <a:gd name="T63" fmla="*/ 877726 h 1026458"/>
                    <a:gd name="T64" fmla="*/ 236930 w 499760"/>
                    <a:gd name="T65" fmla="*/ 877726 h 1026458"/>
                    <a:gd name="T66" fmla="*/ 195367 w 499760"/>
                    <a:gd name="T67" fmla="*/ 867946 h 1026458"/>
                    <a:gd name="T68" fmla="*/ 202701 w 499760"/>
                    <a:gd name="T69" fmla="*/ 911955 h 1026458"/>
                    <a:gd name="T70" fmla="*/ 219816 w 499760"/>
                    <a:gd name="T71" fmla="*/ 919290 h 1026458"/>
                    <a:gd name="T72" fmla="*/ 229595 w 499760"/>
                    <a:gd name="T73" fmla="*/ 973078 h 1026458"/>
                    <a:gd name="T74" fmla="*/ 261379 w 499760"/>
                    <a:gd name="T75" fmla="*/ 1009752 h 1026458"/>
                    <a:gd name="T76" fmla="*/ 280939 w 499760"/>
                    <a:gd name="T77" fmla="*/ 1021976 h 1026458"/>
                    <a:gd name="T78" fmla="*/ 302943 w 499760"/>
                    <a:gd name="T79" fmla="*/ 1024421 h 1026458"/>
                    <a:gd name="T80" fmla="*/ 327392 w 499760"/>
                    <a:gd name="T81" fmla="*/ 1009752 h 1026458"/>
                    <a:gd name="T82" fmla="*/ 356731 w 499760"/>
                    <a:gd name="T83" fmla="*/ 992637 h 1026458"/>
                    <a:gd name="T84" fmla="*/ 371401 w 499760"/>
                    <a:gd name="T85" fmla="*/ 958408 h 1026458"/>
                    <a:gd name="T86" fmla="*/ 417854 w 499760"/>
                    <a:gd name="T87" fmla="*/ 973078 h 1026458"/>
                    <a:gd name="T88" fmla="*/ 469198 w 499760"/>
                    <a:gd name="T89" fmla="*/ 887506 h 1026458"/>
                    <a:gd name="T90" fmla="*/ 234485 w 499760"/>
                    <a:gd name="T91" fmla="*/ 154030 h 1026458"/>
                    <a:gd name="T92" fmla="*/ 183142 w 499760"/>
                    <a:gd name="T93" fmla="*/ 56233 h 1026458"/>
                    <a:gd name="T94" fmla="*/ 134244 w 499760"/>
                    <a:gd name="T95" fmla="*/ 53788 h 1026458"/>
                    <a:gd name="T96" fmla="*/ 97570 w 499760"/>
                    <a:gd name="T97" fmla="*/ 29339 h 1026458"/>
                    <a:gd name="T98" fmla="*/ 60896 w 499760"/>
                    <a:gd name="T99" fmla="*/ 9780 h 1026458"/>
                    <a:gd name="T100" fmla="*/ 38892 w 499760"/>
                    <a:gd name="T101" fmla="*/ 17114 h 1026458"/>
                    <a:gd name="T102" fmla="*/ 9553 w 499760"/>
                    <a:gd name="T103" fmla="*/ 0 h 10264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99760" h="1026458">
                      <a:moveTo>
                        <a:pt x="9553" y="0"/>
                      </a:moveTo>
                      <a:cubicBezTo>
                        <a:pt x="3848" y="0"/>
                        <a:pt x="6119" y="11409"/>
                        <a:pt x="4663" y="17114"/>
                      </a:cubicBezTo>
                      <a:cubicBezTo>
                        <a:pt x="3207" y="22819"/>
                        <a:pt x="0" y="29132"/>
                        <a:pt x="815" y="34229"/>
                      </a:cubicBezTo>
                      <a:cubicBezTo>
                        <a:pt x="1630" y="39326"/>
                        <a:pt x="5245" y="44439"/>
                        <a:pt x="9553" y="47699"/>
                      </a:cubicBezTo>
                      <a:cubicBezTo>
                        <a:pt x="13861" y="50959"/>
                        <a:pt x="20147" y="51143"/>
                        <a:pt x="26667" y="53788"/>
                      </a:cubicBezTo>
                      <a:cubicBezTo>
                        <a:pt x="33187" y="56433"/>
                        <a:pt x="43781" y="56641"/>
                        <a:pt x="48671" y="63568"/>
                      </a:cubicBezTo>
                      <a:cubicBezTo>
                        <a:pt x="53561" y="70495"/>
                        <a:pt x="54784" y="83535"/>
                        <a:pt x="56006" y="95352"/>
                      </a:cubicBezTo>
                      <a:cubicBezTo>
                        <a:pt x="57228" y="107169"/>
                        <a:pt x="58858" y="125098"/>
                        <a:pt x="56006" y="134470"/>
                      </a:cubicBezTo>
                      <a:cubicBezTo>
                        <a:pt x="53154" y="143842"/>
                        <a:pt x="39707" y="144109"/>
                        <a:pt x="38892" y="151585"/>
                      </a:cubicBezTo>
                      <a:cubicBezTo>
                        <a:pt x="38077" y="159061"/>
                        <a:pt x="48671" y="172398"/>
                        <a:pt x="51116" y="179325"/>
                      </a:cubicBezTo>
                      <a:cubicBezTo>
                        <a:pt x="53561" y="186252"/>
                        <a:pt x="52338" y="186770"/>
                        <a:pt x="53561" y="193149"/>
                      </a:cubicBezTo>
                      <a:cubicBezTo>
                        <a:pt x="54784" y="199528"/>
                        <a:pt x="56414" y="207818"/>
                        <a:pt x="58451" y="217598"/>
                      </a:cubicBezTo>
                      <a:cubicBezTo>
                        <a:pt x="60488" y="227378"/>
                        <a:pt x="63749" y="240417"/>
                        <a:pt x="65786" y="251827"/>
                      </a:cubicBezTo>
                      <a:cubicBezTo>
                        <a:pt x="67823" y="263237"/>
                        <a:pt x="65379" y="277091"/>
                        <a:pt x="70676" y="286056"/>
                      </a:cubicBezTo>
                      <a:cubicBezTo>
                        <a:pt x="75973" y="295021"/>
                        <a:pt x="89013" y="297465"/>
                        <a:pt x="97570" y="305615"/>
                      </a:cubicBezTo>
                      <a:cubicBezTo>
                        <a:pt x="106127" y="313765"/>
                        <a:pt x="112647" y="320692"/>
                        <a:pt x="122019" y="334954"/>
                      </a:cubicBezTo>
                      <a:cubicBezTo>
                        <a:pt x="131391" y="349216"/>
                        <a:pt x="144838" y="376110"/>
                        <a:pt x="153803" y="391187"/>
                      </a:cubicBezTo>
                      <a:cubicBezTo>
                        <a:pt x="162768" y="406264"/>
                        <a:pt x="170917" y="415229"/>
                        <a:pt x="175807" y="425416"/>
                      </a:cubicBezTo>
                      <a:cubicBezTo>
                        <a:pt x="180697" y="435603"/>
                        <a:pt x="181104" y="444160"/>
                        <a:pt x="183142" y="452310"/>
                      </a:cubicBezTo>
                      <a:cubicBezTo>
                        <a:pt x="185180" y="460460"/>
                        <a:pt x="189254" y="469017"/>
                        <a:pt x="188032" y="474314"/>
                      </a:cubicBezTo>
                      <a:cubicBezTo>
                        <a:pt x="186810" y="479611"/>
                        <a:pt x="177029" y="480019"/>
                        <a:pt x="175807" y="484094"/>
                      </a:cubicBezTo>
                      <a:cubicBezTo>
                        <a:pt x="174585" y="488169"/>
                        <a:pt x="177437" y="483687"/>
                        <a:pt x="180697" y="498764"/>
                      </a:cubicBezTo>
                      <a:cubicBezTo>
                        <a:pt x="183957" y="513841"/>
                        <a:pt x="191700" y="552144"/>
                        <a:pt x="195367" y="574556"/>
                      </a:cubicBezTo>
                      <a:cubicBezTo>
                        <a:pt x="199034" y="596968"/>
                        <a:pt x="202294" y="612860"/>
                        <a:pt x="202701" y="633234"/>
                      </a:cubicBezTo>
                      <a:cubicBezTo>
                        <a:pt x="203108" y="653608"/>
                        <a:pt x="201071" y="682133"/>
                        <a:pt x="197811" y="696802"/>
                      </a:cubicBezTo>
                      <a:cubicBezTo>
                        <a:pt x="194551" y="711471"/>
                        <a:pt x="183549" y="714731"/>
                        <a:pt x="183142" y="721251"/>
                      </a:cubicBezTo>
                      <a:cubicBezTo>
                        <a:pt x="182735" y="727771"/>
                        <a:pt x="191292" y="726141"/>
                        <a:pt x="195367" y="735921"/>
                      </a:cubicBezTo>
                      <a:cubicBezTo>
                        <a:pt x="199442" y="745701"/>
                        <a:pt x="204331" y="768112"/>
                        <a:pt x="207591" y="779929"/>
                      </a:cubicBezTo>
                      <a:cubicBezTo>
                        <a:pt x="210851" y="791746"/>
                        <a:pt x="210851" y="798266"/>
                        <a:pt x="214926" y="806823"/>
                      </a:cubicBezTo>
                      <a:cubicBezTo>
                        <a:pt x="219001" y="815380"/>
                        <a:pt x="223483" y="822308"/>
                        <a:pt x="232040" y="831273"/>
                      </a:cubicBezTo>
                      <a:cubicBezTo>
                        <a:pt x="240597" y="840238"/>
                        <a:pt x="259342" y="852870"/>
                        <a:pt x="266269" y="860612"/>
                      </a:cubicBezTo>
                      <a:cubicBezTo>
                        <a:pt x="273196" y="868354"/>
                        <a:pt x="278494" y="874874"/>
                        <a:pt x="273604" y="877726"/>
                      </a:cubicBezTo>
                      <a:cubicBezTo>
                        <a:pt x="268714" y="880578"/>
                        <a:pt x="249969" y="879356"/>
                        <a:pt x="236930" y="877726"/>
                      </a:cubicBezTo>
                      <a:cubicBezTo>
                        <a:pt x="223891" y="876096"/>
                        <a:pt x="201072" y="862241"/>
                        <a:pt x="195367" y="867946"/>
                      </a:cubicBezTo>
                      <a:cubicBezTo>
                        <a:pt x="189662" y="873651"/>
                        <a:pt x="198626" y="903398"/>
                        <a:pt x="202701" y="911955"/>
                      </a:cubicBezTo>
                      <a:cubicBezTo>
                        <a:pt x="206776" y="920512"/>
                        <a:pt x="215334" y="909103"/>
                        <a:pt x="219816" y="919290"/>
                      </a:cubicBezTo>
                      <a:cubicBezTo>
                        <a:pt x="224298" y="929477"/>
                        <a:pt x="222668" y="958001"/>
                        <a:pt x="229595" y="973078"/>
                      </a:cubicBezTo>
                      <a:cubicBezTo>
                        <a:pt x="236522" y="988155"/>
                        <a:pt x="252822" y="1001602"/>
                        <a:pt x="261379" y="1009752"/>
                      </a:cubicBezTo>
                      <a:cubicBezTo>
                        <a:pt x="269936" y="1017902"/>
                        <a:pt x="274012" y="1019531"/>
                        <a:pt x="280939" y="1021976"/>
                      </a:cubicBezTo>
                      <a:cubicBezTo>
                        <a:pt x="287866" y="1024421"/>
                        <a:pt x="295201" y="1026458"/>
                        <a:pt x="302943" y="1024421"/>
                      </a:cubicBezTo>
                      <a:cubicBezTo>
                        <a:pt x="310685" y="1022384"/>
                        <a:pt x="318427" y="1015049"/>
                        <a:pt x="327392" y="1009752"/>
                      </a:cubicBezTo>
                      <a:cubicBezTo>
                        <a:pt x="336357" y="1004455"/>
                        <a:pt x="349396" y="1001194"/>
                        <a:pt x="356731" y="992637"/>
                      </a:cubicBezTo>
                      <a:cubicBezTo>
                        <a:pt x="364066" y="984080"/>
                        <a:pt x="361214" y="961668"/>
                        <a:pt x="371401" y="958408"/>
                      </a:cubicBezTo>
                      <a:cubicBezTo>
                        <a:pt x="381588" y="955148"/>
                        <a:pt x="401555" y="984895"/>
                        <a:pt x="417854" y="973078"/>
                      </a:cubicBezTo>
                      <a:cubicBezTo>
                        <a:pt x="434153" y="961261"/>
                        <a:pt x="499760" y="1024014"/>
                        <a:pt x="469198" y="887506"/>
                      </a:cubicBezTo>
                      <a:cubicBezTo>
                        <a:pt x="438636" y="750998"/>
                        <a:pt x="282161" y="292575"/>
                        <a:pt x="234485" y="154030"/>
                      </a:cubicBezTo>
                      <a:cubicBezTo>
                        <a:pt x="186809" y="15485"/>
                        <a:pt x="199849" y="72940"/>
                        <a:pt x="183142" y="56233"/>
                      </a:cubicBezTo>
                      <a:cubicBezTo>
                        <a:pt x="166435" y="39526"/>
                        <a:pt x="148506" y="58270"/>
                        <a:pt x="134244" y="53788"/>
                      </a:cubicBezTo>
                      <a:cubicBezTo>
                        <a:pt x="119982" y="49306"/>
                        <a:pt x="109795" y="36674"/>
                        <a:pt x="97570" y="29339"/>
                      </a:cubicBezTo>
                      <a:cubicBezTo>
                        <a:pt x="85345" y="22004"/>
                        <a:pt x="70676" y="11817"/>
                        <a:pt x="60896" y="9780"/>
                      </a:cubicBezTo>
                      <a:cubicBezTo>
                        <a:pt x="51116" y="7743"/>
                        <a:pt x="47857" y="18126"/>
                        <a:pt x="38892" y="17114"/>
                      </a:cubicBezTo>
                      <a:cubicBezTo>
                        <a:pt x="29927" y="16102"/>
                        <a:pt x="15258" y="0"/>
                        <a:pt x="9553" y="0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44" name="Freeform 32"/>
                <p:cNvSpPr>
                  <a:spLocks/>
                </p:cNvSpPr>
                <p:nvPr/>
              </p:nvSpPr>
              <p:spPr bwMode="auto">
                <a:xfrm>
                  <a:off x="108906454" y="108298495"/>
                  <a:ext cx="469018" cy="1011382"/>
                </a:xfrm>
                <a:custGeom>
                  <a:avLst/>
                  <a:gdLst>
                    <a:gd name="T0" fmla="*/ 28931 w 469017"/>
                    <a:gd name="T1" fmla="*/ 138138 h 1011382"/>
                    <a:gd name="T2" fmla="*/ 63161 w 469017"/>
                    <a:gd name="T3" fmla="*/ 45231 h 1011382"/>
                    <a:gd name="T4" fmla="*/ 80275 w 469017"/>
                    <a:gd name="T5" fmla="*/ 20782 h 1011382"/>
                    <a:gd name="T6" fmla="*/ 112059 w 469017"/>
                    <a:gd name="T7" fmla="*/ 15892 h 1011382"/>
                    <a:gd name="T8" fmla="*/ 138953 w 469017"/>
                    <a:gd name="T9" fmla="*/ 8557 h 1011382"/>
                    <a:gd name="T10" fmla="*/ 158512 w 469017"/>
                    <a:gd name="T11" fmla="*/ 13447 h 1011382"/>
                    <a:gd name="T12" fmla="*/ 182962 w 469017"/>
                    <a:gd name="T13" fmla="*/ 23227 h 1011382"/>
                    <a:gd name="T14" fmla="*/ 204966 w 469017"/>
                    <a:gd name="T15" fmla="*/ 55011 h 1011382"/>
                    <a:gd name="T16" fmla="*/ 217190 w 469017"/>
                    <a:gd name="T17" fmla="*/ 86795 h 1011382"/>
                    <a:gd name="T18" fmla="*/ 209856 w 469017"/>
                    <a:gd name="T19" fmla="*/ 99019 h 1011382"/>
                    <a:gd name="T20" fmla="*/ 182962 w 469017"/>
                    <a:gd name="T21" fmla="*/ 111244 h 1011382"/>
                    <a:gd name="T22" fmla="*/ 170737 w 469017"/>
                    <a:gd name="T23" fmla="*/ 143028 h 1011382"/>
                    <a:gd name="T24" fmla="*/ 204966 w 469017"/>
                    <a:gd name="T25" fmla="*/ 201706 h 1011382"/>
                    <a:gd name="T26" fmla="*/ 241640 w 469017"/>
                    <a:gd name="T27" fmla="*/ 255494 h 1011382"/>
                    <a:gd name="T28" fmla="*/ 248974 w 469017"/>
                    <a:gd name="T29" fmla="*/ 267719 h 1011382"/>
                    <a:gd name="T30" fmla="*/ 244085 w 469017"/>
                    <a:gd name="T31" fmla="*/ 287278 h 1011382"/>
                    <a:gd name="T32" fmla="*/ 258754 w 469017"/>
                    <a:gd name="T33" fmla="*/ 292168 h 1011382"/>
                    <a:gd name="T34" fmla="*/ 270979 w 469017"/>
                    <a:gd name="T35" fmla="*/ 304393 h 1011382"/>
                    <a:gd name="T36" fmla="*/ 273424 w 469017"/>
                    <a:gd name="T37" fmla="*/ 323952 h 1011382"/>
                    <a:gd name="T38" fmla="*/ 268534 w 469017"/>
                    <a:gd name="T39" fmla="*/ 343511 h 1011382"/>
                    <a:gd name="T40" fmla="*/ 280758 w 469017"/>
                    <a:gd name="T41" fmla="*/ 363071 h 1011382"/>
                    <a:gd name="T42" fmla="*/ 295428 w 469017"/>
                    <a:gd name="T43" fmla="*/ 380185 h 1011382"/>
                    <a:gd name="T44" fmla="*/ 327212 w 469017"/>
                    <a:gd name="T45" fmla="*/ 411969 h 1011382"/>
                    <a:gd name="T46" fmla="*/ 344326 w 469017"/>
                    <a:gd name="T47" fmla="*/ 419304 h 1011382"/>
                    <a:gd name="T48" fmla="*/ 371220 w 469017"/>
                    <a:gd name="T49" fmla="*/ 419304 h 1011382"/>
                    <a:gd name="T50" fmla="*/ 388335 w 469017"/>
                    <a:gd name="T51" fmla="*/ 421749 h 1011382"/>
                    <a:gd name="T52" fmla="*/ 373665 w 469017"/>
                    <a:gd name="T53" fmla="*/ 451088 h 1011382"/>
                    <a:gd name="T54" fmla="*/ 388335 w 469017"/>
                    <a:gd name="T55" fmla="*/ 473092 h 1011382"/>
                    <a:gd name="T56" fmla="*/ 405449 w 469017"/>
                    <a:gd name="T57" fmla="*/ 512211 h 1011382"/>
                    <a:gd name="T58" fmla="*/ 410339 w 469017"/>
                    <a:gd name="T59" fmla="*/ 573334 h 1011382"/>
                    <a:gd name="T60" fmla="*/ 388335 w 469017"/>
                    <a:gd name="T61" fmla="*/ 585558 h 1011382"/>
                    <a:gd name="T62" fmla="*/ 354106 w 469017"/>
                    <a:gd name="T63" fmla="*/ 595338 h 1011382"/>
                    <a:gd name="T64" fmla="*/ 339436 w 469017"/>
                    <a:gd name="T65" fmla="*/ 614897 h 1011382"/>
                    <a:gd name="T66" fmla="*/ 302763 w 469017"/>
                    <a:gd name="T67" fmla="*/ 607563 h 1011382"/>
                    <a:gd name="T68" fmla="*/ 297873 w 469017"/>
                    <a:gd name="T69" fmla="*/ 651571 h 1011382"/>
                    <a:gd name="T70" fmla="*/ 319877 w 469017"/>
                    <a:gd name="T71" fmla="*/ 658906 h 1011382"/>
                    <a:gd name="T72" fmla="*/ 302763 w 469017"/>
                    <a:gd name="T73" fmla="*/ 683355 h 1011382"/>
                    <a:gd name="T74" fmla="*/ 288093 w 469017"/>
                    <a:gd name="T75" fmla="*/ 690690 h 1011382"/>
                    <a:gd name="T76" fmla="*/ 275869 w 469017"/>
                    <a:gd name="T77" fmla="*/ 698025 h 1011382"/>
                    <a:gd name="T78" fmla="*/ 256309 w 469017"/>
                    <a:gd name="T79" fmla="*/ 712694 h 1011382"/>
                    <a:gd name="T80" fmla="*/ 292983 w 469017"/>
                    <a:gd name="T81" fmla="*/ 749368 h 1011382"/>
                    <a:gd name="T82" fmla="*/ 329657 w 469017"/>
                    <a:gd name="T83" fmla="*/ 761593 h 1011382"/>
                    <a:gd name="T84" fmla="*/ 388335 w 469017"/>
                    <a:gd name="T85" fmla="*/ 788487 h 1011382"/>
                    <a:gd name="T86" fmla="*/ 410339 w 469017"/>
                    <a:gd name="T87" fmla="*/ 798266 h 1011382"/>
                    <a:gd name="T88" fmla="*/ 449458 w 469017"/>
                    <a:gd name="T89" fmla="*/ 812936 h 1011382"/>
                    <a:gd name="T90" fmla="*/ 456793 w 469017"/>
                    <a:gd name="T91" fmla="*/ 825161 h 1011382"/>
                    <a:gd name="T92" fmla="*/ 466572 w 469017"/>
                    <a:gd name="T93" fmla="*/ 847165 h 1011382"/>
                    <a:gd name="T94" fmla="*/ 466572 w 469017"/>
                    <a:gd name="T95" fmla="*/ 910733 h 1011382"/>
                    <a:gd name="T96" fmla="*/ 451903 w 469017"/>
                    <a:gd name="T97" fmla="*/ 932737 h 1011382"/>
                    <a:gd name="T98" fmla="*/ 429899 w 469017"/>
                    <a:gd name="T99" fmla="*/ 962076 h 1011382"/>
                    <a:gd name="T100" fmla="*/ 415229 w 469017"/>
                    <a:gd name="T101" fmla="*/ 986525 h 1011382"/>
                    <a:gd name="T102" fmla="*/ 385890 w 469017"/>
                    <a:gd name="T103" fmla="*/ 981635 h 1011382"/>
                    <a:gd name="T104" fmla="*/ 371220 w 469017"/>
                    <a:gd name="T105" fmla="*/ 976746 h 1011382"/>
                    <a:gd name="T106" fmla="*/ 344326 w 469017"/>
                    <a:gd name="T107" fmla="*/ 969411 h 1011382"/>
                    <a:gd name="T108" fmla="*/ 341881 w 469017"/>
                    <a:gd name="T109" fmla="*/ 991415 h 1011382"/>
                    <a:gd name="T110" fmla="*/ 314987 w 469017"/>
                    <a:gd name="T111" fmla="*/ 971856 h 1011382"/>
                    <a:gd name="T112" fmla="*/ 270979 w 469017"/>
                    <a:gd name="T113" fmla="*/ 957186 h 1011382"/>
                    <a:gd name="T114" fmla="*/ 246530 w 469017"/>
                    <a:gd name="T115" fmla="*/ 962076 h 1011382"/>
                    <a:gd name="T116" fmla="*/ 236750 w 469017"/>
                    <a:gd name="T117" fmla="*/ 874059 h 1011382"/>
                    <a:gd name="T118" fmla="*/ 28931 w 469017"/>
                    <a:gd name="T119" fmla="*/ 138138 h 1011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69017" h="1011382">
                      <a:moveTo>
                        <a:pt x="28931" y="138138"/>
                      </a:moveTo>
                      <a:cubicBezTo>
                        <a:pt x="0" y="0"/>
                        <a:pt x="54604" y="64790"/>
                        <a:pt x="63161" y="45231"/>
                      </a:cubicBezTo>
                      <a:cubicBezTo>
                        <a:pt x="71718" y="25672"/>
                        <a:pt x="72125" y="25672"/>
                        <a:pt x="80275" y="20782"/>
                      </a:cubicBezTo>
                      <a:cubicBezTo>
                        <a:pt x="88425" y="15892"/>
                        <a:pt x="102279" y="17929"/>
                        <a:pt x="112059" y="15892"/>
                      </a:cubicBezTo>
                      <a:cubicBezTo>
                        <a:pt x="121839" y="13855"/>
                        <a:pt x="131211" y="8964"/>
                        <a:pt x="138953" y="8557"/>
                      </a:cubicBezTo>
                      <a:cubicBezTo>
                        <a:pt x="146695" y="8150"/>
                        <a:pt x="151177" y="11002"/>
                        <a:pt x="158512" y="13447"/>
                      </a:cubicBezTo>
                      <a:cubicBezTo>
                        <a:pt x="165847" y="15892"/>
                        <a:pt x="175220" y="16300"/>
                        <a:pt x="182962" y="23227"/>
                      </a:cubicBezTo>
                      <a:cubicBezTo>
                        <a:pt x="190704" y="30154"/>
                        <a:pt x="199261" y="44416"/>
                        <a:pt x="204966" y="55011"/>
                      </a:cubicBezTo>
                      <a:cubicBezTo>
                        <a:pt x="210671" y="65606"/>
                        <a:pt x="216375" y="79460"/>
                        <a:pt x="217190" y="86795"/>
                      </a:cubicBezTo>
                      <a:cubicBezTo>
                        <a:pt x="218005" y="94130"/>
                        <a:pt x="215561" y="94944"/>
                        <a:pt x="209856" y="99019"/>
                      </a:cubicBezTo>
                      <a:cubicBezTo>
                        <a:pt x="204151" y="103094"/>
                        <a:pt x="189482" y="103909"/>
                        <a:pt x="182962" y="111244"/>
                      </a:cubicBezTo>
                      <a:cubicBezTo>
                        <a:pt x="176442" y="118579"/>
                        <a:pt x="167070" y="127951"/>
                        <a:pt x="170737" y="143028"/>
                      </a:cubicBezTo>
                      <a:cubicBezTo>
                        <a:pt x="174404" y="158105"/>
                        <a:pt x="193149" y="182962"/>
                        <a:pt x="204966" y="201706"/>
                      </a:cubicBezTo>
                      <a:cubicBezTo>
                        <a:pt x="216783" y="220450"/>
                        <a:pt x="234305" y="244492"/>
                        <a:pt x="241640" y="255494"/>
                      </a:cubicBezTo>
                      <a:cubicBezTo>
                        <a:pt x="248975" y="266496"/>
                        <a:pt x="248566" y="262422"/>
                        <a:pt x="248974" y="267719"/>
                      </a:cubicBezTo>
                      <a:cubicBezTo>
                        <a:pt x="249382" y="273016"/>
                        <a:pt x="242455" y="283203"/>
                        <a:pt x="244085" y="287278"/>
                      </a:cubicBezTo>
                      <a:cubicBezTo>
                        <a:pt x="245715" y="291353"/>
                        <a:pt x="254272" y="289316"/>
                        <a:pt x="258754" y="292168"/>
                      </a:cubicBezTo>
                      <a:cubicBezTo>
                        <a:pt x="263236" y="295020"/>
                        <a:pt x="268534" y="299096"/>
                        <a:pt x="270979" y="304393"/>
                      </a:cubicBezTo>
                      <a:cubicBezTo>
                        <a:pt x="273424" y="309690"/>
                        <a:pt x="273832" y="317432"/>
                        <a:pt x="273424" y="323952"/>
                      </a:cubicBezTo>
                      <a:cubicBezTo>
                        <a:pt x="273016" y="330472"/>
                        <a:pt x="267312" y="336991"/>
                        <a:pt x="268534" y="343511"/>
                      </a:cubicBezTo>
                      <a:cubicBezTo>
                        <a:pt x="269756" y="350031"/>
                        <a:pt x="276276" y="356959"/>
                        <a:pt x="280758" y="363071"/>
                      </a:cubicBezTo>
                      <a:cubicBezTo>
                        <a:pt x="285240" y="369183"/>
                        <a:pt x="287686" y="372035"/>
                        <a:pt x="295428" y="380185"/>
                      </a:cubicBezTo>
                      <a:cubicBezTo>
                        <a:pt x="303170" y="388335"/>
                        <a:pt x="319062" y="405449"/>
                        <a:pt x="327212" y="411969"/>
                      </a:cubicBezTo>
                      <a:cubicBezTo>
                        <a:pt x="335362" y="418489"/>
                        <a:pt x="336991" y="418082"/>
                        <a:pt x="344326" y="419304"/>
                      </a:cubicBezTo>
                      <a:cubicBezTo>
                        <a:pt x="351661" y="420526"/>
                        <a:pt x="363885" y="418897"/>
                        <a:pt x="371220" y="419304"/>
                      </a:cubicBezTo>
                      <a:cubicBezTo>
                        <a:pt x="378555" y="419711"/>
                        <a:pt x="387927" y="416452"/>
                        <a:pt x="388335" y="421749"/>
                      </a:cubicBezTo>
                      <a:cubicBezTo>
                        <a:pt x="388743" y="427046"/>
                        <a:pt x="373665" y="442531"/>
                        <a:pt x="373665" y="451088"/>
                      </a:cubicBezTo>
                      <a:cubicBezTo>
                        <a:pt x="373665" y="459645"/>
                        <a:pt x="383038" y="462905"/>
                        <a:pt x="388335" y="473092"/>
                      </a:cubicBezTo>
                      <a:cubicBezTo>
                        <a:pt x="393632" y="483279"/>
                        <a:pt x="401782" y="495504"/>
                        <a:pt x="405449" y="512211"/>
                      </a:cubicBezTo>
                      <a:cubicBezTo>
                        <a:pt x="409116" y="528918"/>
                        <a:pt x="413191" y="561110"/>
                        <a:pt x="410339" y="573334"/>
                      </a:cubicBezTo>
                      <a:cubicBezTo>
                        <a:pt x="407487" y="585558"/>
                        <a:pt x="397707" y="581891"/>
                        <a:pt x="388335" y="585558"/>
                      </a:cubicBezTo>
                      <a:cubicBezTo>
                        <a:pt x="378963" y="589225"/>
                        <a:pt x="362256" y="590448"/>
                        <a:pt x="354106" y="595338"/>
                      </a:cubicBezTo>
                      <a:cubicBezTo>
                        <a:pt x="345956" y="600228"/>
                        <a:pt x="347993" y="612860"/>
                        <a:pt x="339436" y="614897"/>
                      </a:cubicBezTo>
                      <a:cubicBezTo>
                        <a:pt x="330879" y="616934"/>
                        <a:pt x="309690" y="601451"/>
                        <a:pt x="302763" y="607563"/>
                      </a:cubicBezTo>
                      <a:cubicBezTo>
                        <a:pt x="295836" y="613675"/>
                        <a:pt x="295021" y="643014"/>
                        <a:pt x="297873" y="651571"/>
                      </a:cubicBezTo>
                      <a:cubicBezTo>
                        <a:pt x="300725" y="660128"/>
                        <a:pt x="319062" y="653609"/>
                        <a:pt x="319877" y="658906"/>
                      </a:cubicBezTo>
                      <a:cubicBezTo>
                        <a:pt x="320692" y="664203"/>
                        <a:pt x="308060" y="678058"/>
                        <a:pt x="302763" y="683355"/>
                      </a:cubicBezTo>
                      <a:cubicBezTo>
                        <a:pt x="297466" y="688652"/>
                        <a:pt x="292575" y="688245"/>
                        <a:pt x="288093" y="690690"/>
                      </a:cubicBezTo>
                      <a:cubicBezTo>
                        <a:pt x="283611" y="693135"/>
                        <a:pt x="281166" y="694358"/>
                        <a:pt x="275869" y="698025"/>
                      </a:cubicBezTo>
                      <a:cubicBezTo>
                        <a:pt x="270572" y="701692"/>
                        <a:pt x="253457" y="704137"/>
                        <a:pt x="256309" y="712694"/>
                      </a:cubicBezTo>
                      <a:cubicBezTo>
                        <a:pt x="259161" y="721251"/>
                        <a:pt x="280758" y="741218"/>
                        <a:pt x="292983" y="749368"/>
                      </a:cubicBezTo>
                      <a:cubicBezTo>
                        <a:pt x="305208" y="757518"/>
                        <a:pt x="313765" y="755073"/>
                        <a:pt x="329657" y="761593"/>
                      </a:cubicBezTo>
                      <a:cubicBezTo>
                        <a:pt x="345549" y="768113"/>
                        <a:pt x="374888" y="782375"/>
                        <a:pt x="388335" y="788487"/>
                      </a:cubicBezTo>
                      <a:cubicBezTo>
                        <a:pt x="401782" y="794599"/>
                        <a:pt x="400152" y="794191"/>
                        <a:pt x="410339" y="798266"/>
                      </a:cubicBezTo>
                      <a:cubicBezTo>
                        <a:pt x="420526" y="802341"/>
                        <a:pt x="441716" y="808454"/>
                        <a:pt x="449458" y="812936"/>
                      </a:cubicBezTo>
                      <a:cubicBezTo>
                        <a:pt x="457200" y="817418"/>
                        <a:pt x="453941" y="819456"/>
                        <a:pt x="456793" y="825161"/>
                      </a:cubicBezTo>
                      <a:cubicBezTo>
                        <a:pt x="459645" y="830866"/>
                        <a:pt x="464942" y="832903"/>
                        <a:pt x="466572" y="847165"/>
                      </a:cubicBezTo>
                      <a:cubicBezTo>
                        <a:pt x="468202" y="861427"/>
                        <a:pt x="469017" y="896471"/>
                        <a:pt x="466572" y="910733"/>
                      </a:cubicBezTo>
                      <a:cubicBezTo>
                        <a:pt x="464127" y="924995"/>
                        <a:pt x="458015" y="924180"/>
                        <a:pt x="451903" y="932737"/>
                      </a:cubicBezTo>
                      <a:cubicBezTo>
                        <a:pt x="445791" y="941294"/>
                        <a:pt x="436011" y="953111"/>
                        <a:pt x="429899" y="962076"/>
                      </a:cubicBezTo>
                      <a:cubicBezTo>
                        <a:pt x="423787" y="971041"/>
                        <a:pt x="422564" y="983265"/>
                        <a:pt x="415229" y="986525"/>
                      </a:cubicBezTo>
                      <a:cubicBezTo>
                        <a:pt x="407894" y="989785"/>
                        <a:pt x="393225" y="983265"/>
                        <a:pt x="385890" y="981635"/>
                      </a:cubicBezTo>
                      <a:cubicBezTo>
                        <a:pt x="378555" y="980005"/>
                        <a:pt x="378147" y="978783"/>
                        <a:pt x="371220" y="976746"/>
                      </a:cubicBezTo>
                      <a:cubicBezTo>
                        <a:pt x="364293" y="974709"/>
                        <a:pt x="349216" y="966966"/>
                        <a:pt x="344326" y="969411"/>
                      </a:cubicBezTo>
                      <a:cubicBezTo>
                        <a:pt x="339436" y="971856"/>
                        <a:pt x="346771" y="991008"/>
                        <a:pt x="341881" y="991415"/>
                      </a:cubicBezTo>
                      <a:cubicBezTo>
                        <a:pt x="336991" y="991822"/>
                        <a:pt x="326804" y="977561"/>
                        <a:pt x="314987" y="971856"/>
                      </a:cubicBezTo>
                      <a:cubicBezTo>
                        <a:pt x="303170" y="966151"/>
                        <a:pt x="282388" y="958816"/>
                        <a:pt x="270979" y="957186"/>
                      </a:cubicBezTo>
                      <a:cubicBezTo>
                        <a:pt x="259570" y="955556"/>
                        <a:pt x="252235" y="975930"/>
                        <a:pt x="246530" y="962076"/>
                      </a:cubicBezTo>
                      <a:cubicBezTo>
                        <a:pt x="240825" y="948222"/>
                        <a:pt x="273016" y="1011382"/>
                        <a:pt x="236750" y="874059"/>
                      </a:cubicBezTo>
                      <a:cubicBezTo>
                        <a:pt x="200484" y="736736"/>
                        <a:pt x="57862" y="276276"/>
                        <a:pt x="28931" y="138138"/>
                      </a:cubicBezTo>
                      <a:close/>
                    </a:path>
                  </a:pathLst>
                </a:custGeom>
                <a:solidFill>
                  <a:srgbClr val="7F7F7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25400" cap="flat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32" name="Freeform 34"/>
              <p:cNvSpPr>
                <a:spLocks/>
              </p:cNvSpPr>
              <p:nvPr/>
            </p:nvSpPr>
            <p:spPr bwMode="auto">
              <a:xfrm>
                <a:off x="1495800" y="-8732"/>
                <a:ext cx="712788" cy="993776"/>
              </a:xfrm>
              <a:custGeom>
                <a:avLst/>
                <a:gdLst>
                  <a:gd name="T0" fmla="*/ 0 w 712699"/>
                  <a:gd name="T1" fmla="*/ 8890 h 993851"/>
                  <a:gd name="T2" fmla="*/ 495300 w 712699"/>
                  <a:gd name="T3" fmla="*/ 39370 h 993851"/>
                  <a:gd name="T4" fmla="*/ 678180 w 712699"/>
                  <a:gd name="T5" fmla="*/ 245110 h 993851"/>
                  <a:gd name="T6" fmla="*/ 702412 w 712699"/>
                  <a:gd name="T7" fmla="*/ 993851 h 993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12699" h="993851">
                    <a:moveTo>
                      <a:pt x="0" y="8890"/>
                    </a:moveTo>
                    <a:cubicBezTo>
                      <a:pt x="83185" y="13970"/>
                      <a:pt x="382270" y="0"/>
                      <a:pt x="495300" y="39370"/>
                    </a:cubicBezTo>
                    <a:cubicBezTo>
                      <a:pt x="608330" y="78740"/>
                      <a:pt x="643661" y="86030"/>
                      <a:pt x="678180" y="245110"/>
                    </a:cubicBezTo>
                    <a:cubicBezTo>
                      <a:pt x="712699" y="404190"/>
                      <a:pt x="697364" y="837863"/>
                      <a:pt x="702412" y="993851"/>
                    </a:cubicBezTo>
                  </a:path>
                </a:pathLst>
              </a:custGeom>
              <a:noFill/>
              <a:ln w="3175" cap="flat" cmpd="sng">
                <a:solidFill>
                  <a:srgbClr val="7F7F7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5" name="Rectangle 33"/>
              <p:cNvSpPr>
                <a:spLocks noChangeArrowheads="1"/>
              </p:cNvSpPr>
              <p:nvPr/>
            </p:nvSpPr>
            <p:spPr bwMode="auto">
              <a:xfrm>
                <a:off x="1681292" y="518654"/>
                <a:ext cx="90487" cy="166688"/>
              </a:xfrm>
              <a:prstGeom prst="rect">
                <a:avLst/>
              </a:prstGeom>
              <a:noFill/>
              <a:ln w="3175" algn="ctr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grpSp>
        <p:nvGrpSpPr>
          <p:cNvPr id="36" name="Groupe 35"/>
          <p:cNvGrpSpPr/>
          <p:nvPr/>
        </p:nvGrpSpPr>
        <p:grpSpPr>
          <a:xfrm>
            <a:off x="10730891" y="533592"/>
            <a:ext cx="1344893" cy="1520210"/>
            <a:chOff x="9172575" y="2649310"/>
            <a:chExt cx="1806575" cy="1878240"/>
          </a:xfrm>
        </p:grpSpPr>
        <p:sp>
          <p:nvSpPr>
            <p:cNvPr id="37" name="Triangle isocèle 36"/>
            <p:cNvSpPr/>
            <p:nvPr/>
          </p:nvSpPr>
          <p:spPr>
            <a:xfrm>
              <a:off x="10373501" y="2649310"/>
              <a:ext cx="577529" cy="249464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519389" y="2898774"/>
              <a:ext cx="285751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Trapèze 38"/>
            <p:cNvSpPr/>
            <p:nvPr/>
          </p:nvSpPr>
          <p:spPr>
            <a:xfrm rot="10800000">
              <a:off x="10401915" y="3279775"/>
              <a:ext cx="520700" cy="168275"/>
            </a:xfrm>
            <a:prstGeom prst="trapezoid">
              <a:avLst>
                <a:gd name="adj" fmla="val 55189"/>
              </a:avLst>
            </a:prstGeom>
            <a:solidFill>
              <a:schemeClr val="tx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Trapèze 39"/>
            <p:cNvSpPr/>
            <p:nvPr/>
          </p:nvSpPr>
          <p:spPr>
            <a:xfrm>
              <a:off x="10423752" y="3448050"/>
              <a:ext cx="477026" cy="539750"/>
            </a:xfrm>
            <a:prstGeom prst="trapezoid">
              <a:avLst>
                <a:gd name="adj" fmla="val 1425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Trapèze 40"/>
            <p:cNvSpPr/>
            <p:nvPr/>
          </p:nvSpPr>
          <p:spPr>
            <a:xfrm>
              <a:off x="10344150" y="3987800"/>
              <a:ext cx="635000" cy="539750"/>
            </a:xfrm>
            <a:prstGeom prst="trapezoid">
              <a:avLst>
                <a:gd name="adj" fmla="val 14256"/>
              </a:avLst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Triangle isocèle 41"/>
            <p:cNvSpPr/>
            <p:nvPr/>
          </p:nvSpPr>
          <p:spPr>
            <a:xfrm rot="5400000">
              <a:off x="9748198" y="2350741"/>
              <a:ext cx="281373" cy="143262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624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Comment participer à Vigie des havres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680321" y="2400068"/>
            <a:ext cx="9613861" cy="3775102"/>
          </a:xfrm>
        </p:spPr>
        <p:txBody>
          <a:bodyPr>
            <a:normAutofit/>
          </a:bodyPr>
          <a:lstStyle/>
          <a:p>
            <a:r>
              <a:rPr lang="fr-FR" dirty="0" smtClean="0"/>
              <a:t>Vigie des havres s’adresse à tous le usagers du littoral promeneurs, associations, professionnels de la mer, collectivités, établissements scolaires…</a:t>
            </a:r>
          </a:p>
          <a:p>
            <a:r>
              <a:rPr lang="fr-FR" dirty="0" smtClean="0"/>
              <a:t>Chaque évènement doit être daté, décrit et/ou photographié, localisé afin d’être stocké dans la base de donnée </a:t>
            </a:r>
          </a:p>
          <a:p>
            <a:r>
              <a:rPr lang="fr-FR" dirty="0" smtClean="0"/>
              <a:t>Une plateforme en ligne permet d’envoyer ses observations et de voir les évènements déjà transmis </a:t>
            </a:r>
          </a:p>
          <a:p>
            <a:endParaRPr lang="fr-FR" dirty="0" smtClean="0"/>
          </a:p>
          <a:p>
            <a:r>
              <a:rPr lang="fr-FR" dirty="0" smtClean="0"/>
              <a:t>RDV sur http://vigiedeshavres.associationavril.org</a:t>
            </a:r>
          </a:p>
          <a:p>
            <a:pPr marL="0" indent="0">
              <a:buNone/>
            </a:pPr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10730891" y="533592"/>
            <a:ext cx="1344893" cy="1520210"/>
            <a:chOff x="9172575" y="2649310"/>
            <a:chExt cx="1806575" cy="1878240"/>
          </a:xfrm>
        </p:grpSpPr>
        <p:sp>
          <p:nvSpPr>
            <p:cNvPr id="7" name="Triangle isocèle 6"/>
            <p:cNvSpPr/>
            <p:nvPr/>
          </p:nvSpPr>
          <p:spPr>
            <a:xfrm>
              <a:off x="10373501" y="2649310"/>
              <a:ext cx="577529" cy="249464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0519389" y="2898774"/>
              <a:ext cx="285751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apèze 8"/>
            <p:cNvSpPr/>
            <p:nvPr/>
          </p:nvSpPr>
          <p:spPr>
            <a:xfrm rot="10800000">
              <a:off x="10401915" y="3279775"/>
              <a:ext cx="520700" cy="168275"/>
            </a:xfrm>
            <a:prstGeom prst="trapezoid">
              <a:avLst>
                <a:gd name="adj" fmla="val 55189"/>
              </a:avLst>
            </a:prstGeom>
            <a:solidFill>
              <a:schemeClr val="tx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apèze 9"/>
            <p:cNvSpPr/>
            <p:nvPr/>
          </p:nvSpPr>
          <p:spPr>
            <a:xfrm>
              <a:off x="10423752" y="3448050"/>
              <a:ext cx="477026" cy="539750"/>
            </a:xfrm>
            <a:prstGeom prst="trapezoid">
              <a:avLst>
                <a:gd name="adj" fmla="val 1425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apèze 10"/>
            <p:cNvSpPr/>
            <p:nvPr/>
          </p:nvSpPr>
          <p:spPr>
            <a:xfrm>
              <a:off x="10344150" y="3987800"/>
              <a:ext cx="635000" cy="539750"/>
            </a:xfrm>
            <a:prstGeom prst="trapezoid">
              <a:avLst>
                <a:gd name="adj" fmla="val 14256"/>
              </a:avLst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iangle isocèle 11"/>
            <p:cNvSpPr/>
            <p:nvPr/>
          </p:nvSpPr>
          <p:spPr>
            <a:xfrm rot="5400000">
              <a:off x="9748198" y="2350741"/>
              <a:ext cx="281373" cy="143262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757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observations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5" name="Groupe 4"/>
          <p:cNvGrpSpPr/>
          <p:nvPr/>
        </p:nvGrpSpPr>
        <p:grpSpPr>
          <a:xfrm>
            <a:off x="10730891" y="533592"/>
            <a:ext cx="1344893" cy="1520210"/>
            <a:chOff x="9172575" y="2649310"/>
            <a:chExt cx="1806575" cy="1878240"/>
          </a:xfrm>
        </p:grpSpPr>
        <p:sp>
          <p:nvSpPr>
            <p:cNvPr id="6" name="Triangle isocèle 5"/>
            <p:cNvSpPr/>
            <p:nvPr/>
          </p:nvSpPr>
          <p:spPr>
            <a:xfrm>
              <a:off x="10373501" y="2649310"/>
              <a:ext cx="577529" cy="249464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519389" y="2898774"/>
              <a:ext cx="285751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rapèze 7"/>
            <p:cNvSpPr/>
            <p:nvPr/>
          </p:nvSpPr>
          <p:spPr>
            <a:xfrm rot="10800000">
              <a:off x="10401915" y="3279775"/>
              <a:ext cx="520700" cy="168275"/>
            </a:xfrm>
            <a:prstGeom prst="trapezoid">
              <a:avLst>
                <a:gd name="adj" fmla="val 55189"/>
              </a:avLst>
            </a:prstGeom>
            <a:solidFill>
              <a:schemeClr val="tx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apèze 8"/>
            <p:cNvSpPr/>
            <p:nvPr/>
          </p:nvSpPr>
          <p:spPr>
            <a:xfrm>
              <a:off x="10423752" y="3448050"/>
              <a:ext cx="477026" cy="539750"/>
            </a:xfrm>
            <a:prstGeom prst="trapezoid">
              <a:avLst>
                <a:gd name="adj" fmla="val 1425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apèze 9"/>
            <p:cNvSpPr/>
            <p:nvPr/>
          </p:nvSpPr>
          <p:spPr>
            <a:xfrm>
              <a:off x="10344150" y="3987800"/>
              <a:ext cx="635000" cy="539750"/>
            </a:xfrm>
            <a:prstGeom prst="trapezoid">
              <a:avLst>
                <a:gd name="adj" fmla="val 14256"/>
              </a:avLst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isocèle 10"/>
            <p:cNvSpPr/>
            <p:nvPr/>
          </p:nvSpPr>
          <p:spPr>
            <a:xfrm rot="5400000">
              <a:off x="9748198" y="2350741"/>
              <a:ext cx="281373" cy="143262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3475646" y="1560786"/>
            <a:ext cx="4494083" cy="2654399"/>
            <a:chOff x="3475646" y="1560786"/>
            <a:chExt cx="4494083" cy="2654399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7" t="10016" b="17100"/>
            <a:stretch/>
          </p:blipFill>
          <p:spPr>
            <a:xfrm>
              <a:off x="3475646" y="1560786"/>
              <a:ext cx="4494083" cy="2612572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4075104" y="3568854"/>
              <a:ext cx="35426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16/01/2019 – </a:t>
              </a:r>
              <a:r>
                <a:rPr lang="fr-FR" dirty="0" err="1" smtClean="0"/>
                <a:t>Gouville</a:t>
              </a:r>
              <a:r>
                <a:rPr lang="fr-FR" dirty="0" smtClean="0"/>
                <a:t> sur mer </a:t>
              </a:r>
            </a:p>
            <a:p>
              <a:r>
                <a:rPr lang="fr-FR" dirty="0" smtClean="0"/>
                <a:t> Guillemot de </a:t>
              </a:r>
              <a:r>
                <a:rPr lang="fr-FR" dirty="0" err="1" smtClean="0"/>
                <a:t>troïl</a:t>
              </a:r>
              <a:endParaRPr lang="fr-FR" dirty="0"/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0" y="2271029"/>
            <a:ext cx="3542671" cy="3804658"/>
            <a:chOff x="0" y="2271029"/>
            <a:chExt cx="3542671" cy="3804658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84" y="2271029"/>
              <a:ext cx="2858526" cy="3804658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>
              <a:off x="0" y="4743945"/>
              <a:ext cx="3542671" cy="646331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28/01/2019 – </a:t>
              </a:r>
              <a:r>
                <a:rPr lang="fr-FR" dirty="0" err="1" smtClean="0"/>
                <a:t>Lingreville</a:t>
              </a:r>
              <a:r>
                <a:rPr lang="fr-FR" dirty="0" smtClean="0"/>
                <a:t> sur mer </a:t>
              </a:r>
            </a:p>
            <a:p>
              <a:r>
                <a:rPr lang="fr-FR" dirty="0" smtClean="0"/>
                <a:t> Dauphin commun</a:t>
              </a:r>
              <a:endParaRPr lang="fr-FR" dirty="0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3475646" y="4246373"/>
            <a:ext cx="4916544" cy="2486239"/>
            <a:chOff x="3264416" y="4302125"/>
            <a:chExt cx="4916544" cy="2486239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4416" y="4302125"/>
              <a:ext cx="4916544" cy="2388479"/>
            </a:xfrm>
            <a:prstGeom prst="rect">
              <a:avLst/>
            </a:prstGeom>
          </p:spPr>
        </p:pic>
        <p:sp>
          <p:nvSpPr>
            <p:cNvPr id="19" name="ZoneTexte 18"/>
            <p:cNvSpPr txBox="1"/>
            <p:nvPr/>
          </p:nvSpPr>
          <p:spPr>
            <a:xfrm>
              <a:off x="3339597" y="6142033"/>
              <a:ext cx="4669040" cy="646331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16/02/2019 – Havre de </a:t>
              </a:r>
              <a:r>
                <a:rPr lang="fr-FR" dirty="0" err="1" smtClean="0"/>
                <a:t>Geffosses</a:t>
              </a:r>
              <a:r>
                <a:rPr lang="fr-FR" dirty="0" smtClean="0"/>
                <a:t> </a:t>
              </a:r>
            </a:p>
            <a:p>
              <a:r>
                <a:rPr lang="fr-FR" dirty="0" smtClean="0"/>
                <a:t> Araignée de mer</a:t>
              </a:r>
              <a:endParaRPr lang="fr-FR" dirty="0"/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8229600" y="2271029"/>
            <a:ext cx="3894824" cy="4387552"/>
            <a:chOff x="8229600" y="2271029"/>
            <a:chExt cx="3894824" cy="4387552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14" t="9579" r="15209" b="11428"/>
            <a:stretch/>
          </p:blipFill>
          <p:spPr>
            <a:xfrm>
              <a:off x="8229600" y="2271029"/>
              <a:ext cx="3846184" cy="3950689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8581753" y="6012250"/>
              <a:ext cx="35426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23/04/2019 – Tour du </a:t>
              </a:r>
              <a:r>
                <a:rPr lang="fr-FR" dirty="0" err="1" smtClean="0"/>
                <a:t>Ronquet</a:t>
              </a:r>
              <a:endParaRPr lang="fr-FR" dirty="0" smtClean="0"/>
            </a:p>
            <a:p>
              <a:r>
                <a:rPr lang="fr-FR" dirty="0" smtClean="0"/>
                <a:t> Grand syngnathe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62292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Résultat pour l’année en cours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2302" y="5718966"/>
            <a:ext cx="4724590" cy="943091"/>
          </a:xfrm>
        </p:spPr>
        <p:txBody>
          <a:bodyPr>
            <a:normAutofit/>
          </a:bodyPr>
          <a:lstStyle/>
          <a:p>
            <a:r>
              <a:rPr lang="fr-FR" sz="2000" dirty="0" smtClean="0"/>
              <a:t>46 observateurs ont participé en 2019</a:t>
            </a:r>
          </a:p>
          <a:p>
            <a:r>
              <a:rPr lang="fr-FR" sz="2000" dirty="0" smtClean="0"/>
              <a:t>125 observations  sur 2019</a:t>
            </a:r>
            <a:endParaRPr lang="fr-FR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5" name="Groupe 4"/>
          <p:cNvGrpSpPr/>
          <p:nvPr/>
        </p:nvGrpSpPr>
        <p:grpSpPr>
          <a:xfrm>
            <a:off x="10730891" y="533592"/>
            <a:ext cx="1344893" cy="1520210"/>
            <a:chOff x="9172575" y="2649310"/>
            <a:chExt cx="1806575" cy="1878240"/>
          </a:xfrm>
        </p:grpSpPr>
        <p:sp>
          <p:nvSpPr>
            <p:cNvPr id="6" name="Triangle isocèle 5"/>
            <p:cNvSpPr/>
            <p:nvPr/>
          </p:nvSpPr>
          <p:spPr>
            <a:xfrm>
              <a:off x="10373501" y="2649310"/>
              <a:ext cx="577529" cy="249464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519389" y="2898774"/>
              <a:ext cx="285751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rapèze 7"/>
            <p:cNvSpPr/>
            <p:nvPr/>
          </p:nvSpPr>
          <p:spPr>
            <a:xfrm rot="10800000">
              <a:off x="10401915" y="3279775"/>
              <a:ext cx="520700" cy="168275"/>
            </a:xfrm>
            <a:prstGeom prst="trapezoid">
              <a:avLst>
                <a:gd name="adj" fmla="val 55189"/>
              </a:avLst>
            </a:prstGeom>
            <a:solidFill>
              <a:schemeClr val="tx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apèze 8"/>
            <p:cNvSpPr/>
            <p:nvPr/>
          </p:nvSpPr>
          <p:spPr>
            <a:xfrm>
              <a:off x="10423752" y="3448050"/>
              <a:ext cx="477026" cy="539750"/>
            </a:xfrm>
            <a:prstGeom prst="trapezoid">
              <a:avLst>
                <a:gd name="adj" fmla="val 1425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apèze 9"/>
            <p:cNvSpPr/>
            <p:nvPr/>
          </p:nvSpPr>
          <p:spPr>
            <a:xfrm>
              <a:off x="10344150" y="3987800"/>
              <a:ext cx="635000" cy="539750"/>
            </a:xfrm>
            <a:prstGeom prst="trapezoid">
              <a:avLst>
                <a:gd name="adj" fmla="val 14256"/>
              </a:avLst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isocèle 10"/>
            <p:cNvSpPr/>
            <p:nvPr/>
          </p:nvSpPr>
          <p:spPr>
            <a:xfrm rot="5400000">
              <a:off x="9748198" y="2350741"/>
              <a:ext cx="281373" cy="143262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4" name="Graphique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3932207"/>
              </p:ext>
            </p:extLst>
          </p:nvPr>
        </p:nvGraphicFramePr>
        <p:xfrm>
          <a:off x="259050" y="2220754"/>
          <a:ext cx="6795059" cy="3713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Graphique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3616352"/>
              </p:ext>
            </p:extLst>
          </p:nvPr>
        </p:nvGraphicFramePr>
        <p:xfrm>
          <a:off x="254101" y="2364428"/>
          <a:ext cx="6373788" cy="3713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8796965"/>
              </p:ext>
            </p:extLst>
          </p:nvPr>
        </p:nvGraphicFramePr>
        <p:xfrm>
          <a:off x="6675573" y="2248306"/>
          <a:ext cx="5163850" cy="3253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aphique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629026"/>
              </p:ext>
            </p:extLst>
          </p:nvPr>
        </p:nvGraphicFramePr>
        <p:xfrm>
          <a:off x="225528" y="2286497"/>
          <a:ext cx="6677025" cy="3648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Graphique 18"/>
          <p:cNvGraphicFramePr/>
          <p:nvPr>
            <p:extLst>
              <p:ext uri="{D42A27DB-BD31-4B8C-83A1-F6EECF244321}">
                <p14:modId xmlns:p14="http://schemas.microsoft.com/office/powerpoint/2010/main" val="2816108500"/>
              </p:ext>
            </p:extLst>
          </p:nvPr>
        </p:nvGraphicFramePr>
        <p:xfrm>
          <a:off x="-430546" y="2053802"/>
          <a:ext cx="7106119" cy="3883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3322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Suivi bénévoles des phoques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8" t="18355" r="31221" b="27099"/>
          <a:stretch/>
        </p:blipFill>
        <p:spPr>
          <a:xfrm>
            <a:off x="549692" y="2053802"/>
            <a:ext cx="5734959" cy="452760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488" y="623947"/>
            <a:ext cx="1298451" cy="1298451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10692254" y="533592"/>
            <a:ext cx="1344893" cy="1520210"/>
            <a:chOff x="9172575" y="2649310"/>
            <a:chExt cx="1806575" cy="1878240"/>
          </a:xfrm>
        </p:grpSpPr>
        <p:sp>
          <p:nvSpPr>
            <p:cNvPr id="8" name="Triangle isocèle 7"/>
            <p:cNvSpPr/>
            <p:nvPr/>
          </p:nvSpPr>
          <p:spPr>
            <a:xfrm>
              <a:off x="10373501" y="2649310"/>
              <a:ext cx="577529" cy="249464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519389" y="2898774"/>
              <a:ext cx="285751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apèze 9"/>
            <p:cNvSpPr/>
            <p:nvPr/>
          </p:nvSpPr>
          <p:spPr>
            <a:xfrm rot="10800000">
              <a:off x="10401915" y="3279775"/>
              <a:ext cx="520700" cy="168275"/>
            </a:xfrm>
            <a:prstGeom prst="trapezoid">
              <a:avLst>
                <a:gd name="adj" fmla="val 55189"/>
              </a:avLst>
            </a:prstGeom>
            <a:solidFill>
              <a:schemeClr val="tx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apèze 10"/>
            <p:cNvSpPr/>
            <p:nvPr/>
          </p:nvSpPr>
          <p:spPr>
            <a:xfrm>
              <a:off x="10423752" y="3448050"/>
              <a:ext cx="477026" cy="539750"/>
            </a:xfrm>
            <a:prstGeom prst="trapezoid">
              <a:avLst>
                <a:gd name="adj" fmla="val 1425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Trapèze 11"/>
            <p:cNvSpPr/>
            <p:nvPr/>
          </p:nvSpPr>
          <p:spPr>
            <a:xfrm>
              <a:off x="10344150" y="3987800"/>
              <a:ext cx="635000" cy="539750"/>
            </a:xfrm>
            <a:prstGeom prst="trapezoid">
              <a:avLst>
                <a:gd name="adj" fmla="val 14256"/>
              </a:avLst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Triangle isocèle 12"/>
            <p:cNvSpPr/>
            <p:nvPr/>
          </p:nvSpPr>
          <p:spPr>
            <a:xfrm rot="5400000">
              <a:off x="9748198" y="2350741"/>
              <a:ext cx="281373" cy="143262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6372455" y="2685168"/>
            <a:ext cx="5664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Le suivi phoque a pour objectif de réaliser un comptage </a:t>
            </a:r>
            <a:r>
              <a:rPr lang="fr-FR" dirty="0" smtClean="0"/>
              <a:t>des </a:t>
            </a:r>
            <a:r>
              <a:rPr lang="fr-FR" dirty="0"/>
              <a:t>phoques présents dans le havre de </a:t>
            </a:r>
            <a:r>
              <a:rPr lang="fr-FR" dirty="0" smtClean="0"/>
              <a:t>Sienne et de sensibiliser les observateurs.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6372455" y="4097781"/>
            <a:ext cx="56646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Avec l’aide du syndicat mixte de la baie du Mont St Michel, les animaux peuvent être identifié si il sont bagués ou si ils ont des cicatrices.  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080655" y="5723906"/>
            <a:ext cx="4904509" cy="646331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08/11/2018 – Havre de Sienne – Phoque veau marin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202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Suivi bénévoles des phoques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5" name="Groupe 4"/>
          <p:cNvGrpSpPr/>
          <p:nvPr/>
        </p:nvGrpSpPr>
        <p:grpSpPr>
          <a:xfrm>
            <a:off x="10692254" y="533592"/>
            <a:ext cx="1344893" cy="1520210"/>
            <a:chOff x="9172575" y="2649310"/>
            <a:chExt cx="1806575" cy="1878240"/>
          </a:xfrm>
        </p:grpSpPr>
        <p:sp>
          <p:nvSpPr>
            <p:cNvPr id="6" name="Triangle isocèle 5"/>
            <p:cNvSpPr/>
            <p:nvPr/>
          </p:nvSpPr>
          <p:spPr>
            <a:xfrm>
              <a:off x="10373501" y="2649310"/>
              <a:ext cx="577529" cy="249464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519389" y="2898774"/>
              <a:ext cx="285751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rapèze 7"/>
            <p:cNvSpPr/>
            <p:nvPr/>
          </p:nvSpPr>
          <p:spPr>
            <a:xfrm rot="10800000">
              <a:off x="10401915" y="3279775"/>
              <a:ext cx="520700" cy="168275"/>
            </a:xfrm>
            <a:prstGeom prst="trapezoid">
              <a:avLst>
                <a:gd name="adj" fmla="val 55189"/>
              </a:avLst>
            </a:prstGeom>
            <a:solidFill>
              <a:schemeClr val="tx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apèze 8"/>
            <p:cNvSpPr/>
            <p:nvPr/>
          </p:nvSpPr>
          <p:spPr>
            <a:xfrm>
              <a:off x="10423752" y="3448050"/>
              <a:ext cx="477026" cy="539750"/>
            </a:xfrm>
            <a:prstGeom prst="trapezoid">
              <a:avLst>
                <a:gd name="adj" fmla="val 1425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apèze 9"/>
            <p:cNvSpPr/>
            <p:nvPr/>
          </p:nvSpPr>
          <p:spPr>
            <a:xfrm>
              <a:off x="10344150" y="3987800"/>
              <a:ext cx="635000" cy="539750"/>
            </a:xfrm>
            <a:prstGeom prst="trapezoid">
              <a:avLst>
                <a:gd name="adj" fmla="val 14256"/>
              </a:avLst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isocèle 10"/>
            <p:cNvSpPr/>
            <p:nvPr/>
          </p:nvSpPr>
          <p:spPr>
            <a:xfrm rot="5400000">
              <a:off x="9748198" y="2350741"/>
              <a:ext cx="281373" cy="143262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7551201" y="2164564"/>
            <a:ext cx="3981024" cy="14803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Dérangements :</a:t>
            </a:r>
          </a:p>
          <a:p>
            <a:pPr marL="0" indent="0">
              <a:buNone/>
            </a:pPr>
            <a:r>
              <a:rPr lang="fr-FR" dirty="0" smtClean="0"/>
              <a:t>Promeneurs avec chien, drone trop proche des animaux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488" y="623947"/>
            <a:ext cx="1298451" cy="1298451"/>
          </a:xfrm>
          <a:prstGeom prst="rect">
            <a:avLst/>
          </a:prstGeom>
        </p:spPr>
      </p:pic>
      <p:sp>
        <p:nvSpPr>
          <p:cNvPr id="17" name="Espace réservé du contenu 2"/>
          <p:cNvSpPr txBox="1">
            <a:spLocks/>
          </p:cNvSpPr>
          <p:nvPr/>
        </p:nvSpPr>
        <p:spPr>
          <a:xfrm>
            <a:off x="7551201" y="3887036"/>
            <a:ext cx="3981024" cy="1605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Photo-identification : récemment un jeune mâle de 6ans a pu être identifié, observé depuis 2016 en Baie du Mont St Michel.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2381772"/>
            <a:ext cx="6245595" cy="37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8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Promotion des Sciences participatives du littoral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0321" y="2502683"/>
            <a:ext cx="9005120" cy="3554569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-Nouveauté : Plage vivante, Protocole de suivi des laisses des mer ALAMER (MNHN)  </a:t>
            </a:r>
            <a:r>
              <a:rPr lang="fr-FR" dirty="0" err="1" smtClean="0"/>
              <a:t>Montmartin</a:t>
            </a:r>
            <a:r>
              <a:rPr lang="fr-FR" dirty="0" smtClean="0"/>
              <a:t> sur mer/ </a:t>
            </a:r>
            <a:r>
              <a:rPr lang="fr-FR" dirty="0" err="1" smtClean="0"/>
              <a:t>Agon</a:t>
            </a:r>
            <a:r>
              <a:rPr lang="fr-FR" dirty="0" smtClean="0"/>
              <a:t>- </a:t>
            </a:r>
            <a:r>
              <a:rPr lang="fr-FR" dirty="0" err="1" smtClean="0"/>
              <a:t>coutainville</a:t>
            </a:r>
            <a:r>
              <a:rPr lang="fr-FR" dirty="0" smtClean="0"/>
              <a:t>/ </a:t>
            </a:r>
            <a:r>
              <a:rPr lang="fr-FR" dirty="0" err="1" smtClean="0"/>
              <a:t>Bricqueville</a:t>
            </a:r>
            <a:r>
              <a:rPr lang="fr-FR" dirty="0" smtClean="0"/>
              <a:t> sur mer</a:t>
            </a:r>
          </a:p>
          <a:p>
            <a:pPr marL="0" indent="0">
              <a:buNone/>
            </a:pPr>
            <a:r>
              <a:rPr lang="fr-FR" dirty="0" smtClean="0"/>
              <a:t>-CAPOERA, sensibilisation exposition, animation</a:t>
            </a:r>
          </a:p>
          <a:p>
            <a:pPr marL="0" indent="0">
              <a:buNone/>
            </a:pPr>
            <a:r>
              <a:rPr lang="fr-FR" dirty="0" smtClean="0"/>
              <a:t>-</a:t>
            </a:r>
            <a:r>
              <a:rPr lang="fr-FR" dirty="0" err="1" smtClean="0"/>
              <a:t>Biolit</a:t>
            </a:r>
            <a:r>
              <a:rPr lang="fr-FR" dirty="0" smtClean="0"/>
              <a:t> protocole algues et bigorneau  </a:t>
            </a:r>
            <a:r>
              <a:rPr lang="fr-FR" dirty="0" err="1" smtClean="0"/>
              <a:t>Lingreville</a:t>
            </a:r>
            <a:r>
              <a:rPr lang="fr-FR" dirty="0" smtClean="0"/>
              <a:t> et Blainville sur mer</a:t>
            </a:r>
          </a:p>
          <a:p>
            <a:pPr marL="0" indent="0">
              <a:buNone/>
            </a:pPr>
            <a:r>
              <a:rPr lang="fr-FR" dirty="0" smtClean="0"/>
              <a:t>-Relai de </a:t>
            </a:r>
            <a:r>
              <a:rPr lang="fr-FR" dirty="0" err="1" smtClean="0"/>
              <a:t>Biolit</a:t>
            </a:r>
            <a:r>
              <a:rPr lang="fr-FR" dirty="0" smtClean="0"/>
              <a:t>, </a:t>
            </a:r>
            <a:r>
              <a:rPr lang="fr-FR" dirty="0" err="1" smtClean="0"/>
              <a:t>Capoera</a:t>
            </a:r>
            <a:r>
              <a:rPr lang="fr-FR" dirty="0" smtClean="0"/>
              <a:t>, </a:t>
            </a:r>
            <a:r>
              <a:rPr lang="fr-FR" dirty="0" err="1" smtClean="0"/>
              <a:t>Obsenmer</a:t>
            </a:r>
            <a:r>
              <a:rPr lang="fr-FR" dirty="0" smtClean="0"/>
              <a:t> et </a:t>
            </a:r>
            <a:r>
              <a:rPr lang="fr-FR" dirty="0" err="1" smtClean="0"/>
              <a:t>Alamer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-Sortie Vigie des havres</a:t>
            </a:r>
          </a:p>
          <a:p>
            <a:pPr marL="0" indent="0">
              <a:buNone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5" name="Groupe 4"/>
          <p:cNvGrpSpPr/>
          <p:nvPr/>
        </p:nvGrpSpPr>
        <p:grpSpPr>
          <a:xfrm>
            <a:off x="10733733" y="533592"/>
            <a:ext cx="1344893" cy="1520210"/>
            <a:chOff x="9172575" y="2649310"/>
            <a:chExt cx="1806575" cy="1878240"/>
          </a:xfrm>
        </p:grpSpPr>
        <p:sp>
          <p:nvSpPr>
            <p:cNvPr id="6" name="Triangle isocèle 5"/>
            <p:cNvSpPr/>
            <p:nvPr/>
          </p:nvSpPr>
          <p:spPr>
            <a:xfrm>
              <a:off x="10373501" y="2649310"/>
              <a:ext cx="577529" cy="249464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519389" y="2898774"/>
              <a:ext cx="285751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rapèze 7"/>
            <p:cNvSpPr/>
            <p:nvPr/>
          </p:nvSpPr>
          <p:spPr>
            <a:xfrm rot="10800000">
              <a:off x="10401915" y="3279775"/>
              <a:ext cx="520700" cy="168275"/>
            </a:xfrm>
            <a:prstGeom prst="trapezoid">
              <a:avLst>
                <a:gd name="adj" fmla="val 55189"/>
              </a:avLst>
            </a:prstGeom>
            <a:solidFill>
              <a:schemeClr val="tx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rapèze 8"/>
            <p:cNvSpPr/>
            <p:nvPr/>
          </p:nvSpPr>
          <p:spPr>
            <a:xfrm>
              <a:off x="10423752" y="3448050"/>
              <a:ext cx="477026" cy="539750"/>
            </a:xfrm>
            <a:prstGeom prst="trapezoid">
              <a:avLst>
                <a:gd name="adj" fmla="val 14256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Trapèze 9"/>
            <p:cNvSpPr/>
            <p:nvPr/>
          </p:nvSpPr>
          <p:spPr>
            <a:xfrm>
              <a:off x="10344150" y="3987800"/>
              <a:ext cx="635000" cy="539750"/>
            </a:xfrm>
            <a:prstGeom prst="trapezoid">
              <a:avLst>
                <a:gd name="adj" fmla="val 14256"/>
              </a:avLst>
            </a:prstGeom>
            <a:solidFill>
              <a:schemeClr val="bg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riangle isocèle 10"/>
            <p:cNvSpPr/>
            <p:nvPr/>
          </p:nvSpPr>
          <p:spPr>
            <a:xfrm rot="5400000">
              <a:off x="9748198" y="2350741"/>
              <a:ext cx="281373" cy="1432620"/>
            </a:xfrm>
            <a:prstGeom prst="triangl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013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2624</TotalTime>
  <Words>493</Words>
  <Application>Microsoft Office PowerPoint</Application>
  <PresentationFormat>Grand écran</PresentationFormat>
  <Paragraphs>79</Paragraphs>
  <Slides>13</Slides>
  <Notes>1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9" baseType="lpstr">
      <vt:lpstr>Arial</vt:lpstr>
      <vt:lpstr>Calibri</vt:lpstr>
      <vt:lpstr>Shonar Bangla</vt:lpstr>
      <vt:lpstr>Trebuchet MS</vt:lpstr>
      <vt:lpstr>Berlin</vt:lpstr>
      <vt:lpstr>Acrobat Document</vt:lpstr>
      <vt:lpstr>Présentation PowerPoint</vt:lpstr>
      <vt:lpstr>Présentation PowerPoint</vt:lpstr>
      <vt:lpstr>Vigie des havres : objectifs, localisation</vt:lpstr>
      <vt:lpstr>Comment participer à Vigie des havres </vt:lpstr>
      <vt:lpstr>Les observations</vt:lpstr>
      <vt:lpstr>Résultat pour l’année en cours</vt:lpstr>
      <vt:lpstr>Suivi bénévoles des phoques</vt:lpstr>
      <vt:lpstr>Suivi bénévoles des phoques</vt:lpstr>
      <vt:lpstr>Promotion des Sciences participatives du littoral</vt:lpstr>
      <vt:lpstr>Evènement</vt:lpstr>
      <vt:lpstr>Communication</vt:lpstr>
      <vt:lpstr>Communication</vt:lpstr>
      <vt:lpstr>Projets scolaires : Animation Enbimanor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BASUYAUX</dc:creator>
  <cp:lastModifiedBy>AVRIL</cp:lastModifiedBy>
  <cp:revision>152</cp:revision>
  <dcterms:created xsi:type="dcterms:W3CDTF">2019-01-22T12:19:57Z</dcterms:created>
  <dcterms:modified xsi:type="dcterms:W3CDTF">2020-02-05T12:35:37Z</dcterms:modified>
</cp:coreProperties>
</file>